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47"/>
  </p:notesMasterIdLst>
  <p:sldIdLst>
    <p:sldId id="453" r:id="rId2"/>
    <p:sldId id="275" r:id="rId3"/>
    <p:sldId id="480" r:id="rId4"/>
    <p:sldId id="481" r:id="rId5"/>
    <p:sldId id="257" r:id="rId6"/>
    <p:sldId id="288" r:id="rId7"/>
    <p:sldId id="278" r:id="rId8"/>
    <p:sldId id="392" r:id="rId9"/>
    <p:sldId id="348" r:id="rId10"/>
    <p:sldId id="280" r:id="rId11"/>
    <p:sldId id="351" r:id="rId12"/>
    <p:sldId id="350" r:id="rId13"/>
    <p:sldId id="354" r:id="rId14"/>
    <p:sldId id="283" r:id="rId15"/>
    <p:sldId id="393" r:id="rId16"/>
    <p:sldId id="284" r:id="rId17"/>
    <p:sldId id="482" r:id="rId18"/>
    <p:sldId id="287" r:id="rId19"/>
    <p:sldId id="289" r:id="rId20"/>
    <p:sldId id="394" r:id="rId21"/>
    <p:sldId id="478" r:id="rId22"/>
    <p:sldId id="296" r:id="rId23"/>
    <p:sldId id="399" r:id="rId24"/>
    <p:sldId id="360" r:id="rId25"/>
    <p:sldId id="362" r:id="rId26"/>
    <p:sldId id="304" r:id="rId27"/>
    <p:sldId id="367" r:id="rId28"/>
    <p:sldId id="368" r:id="rId29"/>
    <p:sldId id="370" r:id="rId30"/>
    <p:sldId id="371" r:id="rId31"/>
    <p:sldId id="372" r:id="rId32"/>
    <p:sldId id="373" r:id="rId33"/>
    <p:sldId id="374" r:id="rId34"/>
    <p:sldId id="377" r:id="rId35"/>
    <p:sldId id="375" r:id="rId36"/>
    <p:sldId id="378" r:id="rId37"/>
    <p:sldId id="382" r:id="rId38"/>
    <p:sldId id="309" r:id="rId39"/>
    <p:sldId id="469" r:id="rId40"/>
    <p:sldId id="471" r:id="rId41"/>
    <p:sldId id="458" r:id="rId42"/>
    <p:sldId id="470" r:id="rId43"/>
    <p:sldId id="344" r:id="rId44"/>
    <p:sldId id="342" r:id="rId45"/>
    <p:sldId id="385" r:id="rId4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744030-5F60-46DF-AC97-FC6F3970F955}">
          <p14:sldIdLst>
            <p14:sldId id="453"/>
            <p14:sldId id="275"/>
            <p14:sldId id="480"/>
            <p14:sldId id="481"/>
            <p14:sldId id="257"/>
            <p14:sldId id="288"/>
            <p14:sldId id="278"/>
            <p14:sldId id="392"/>
            <p14:sldId id="348"/>
            <p14:sldId id="280"/>
            <p14:sldId id="351"/>
            <p14:sldId id="350"/>
            <p14:sldId id="354"/>
            <p14:sldId id="283"/>
            <p14:sldId id="393"/>
            <p14:sldId id="284"/>
            <p14:sldId id="482"/>
            <p14:sldId id="287"/>
            <p14:sldId id="289"/>
            <p14:sldId id="394"/>
            <p14:sldId id="478"/>
            <p14:sldId id="296"/>
            <p14:sldId id="399"/>
            <p14:sldId id="360"/>
            <p14:sldId id="362"/>
            <p14:sldId id="304"/>
            <p14:sldId id="367"/>
            <p14:sldId id="368"/>
            <p14:sldId id="370"/>
            <p14:sldId id="371"/>
            <p14:sldId id="372"/>
            <p14:sldId id="373"/>
            <p14:sldId id="374"/>
            <p14:sldId id="377"/>
            <p14:sldId id="375"/>
            <p14:sldId id="378"/>
            <p14:sldId id="382"/>
            <p14:sldId id="309"/>
            <p14:sldId id="469"/>
            <p14:sldId id="471"/>
            <p14:sldId id="458"/>
            <p14:sldId id="470"/>
          </p14:sldIdLst>
        </p14:section>
        <p14:section name="Untitled Section" id="{2E499BF6-5A36-4AE0-B131-C0E7439D721D}">
          <p14:sldIdLst>
            <p14:sldId id="344"/>
            <p14:sldId id="342"/>
            <p14:sldId id="3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80D12"/>
    <a:srgbClr val="070C11"/>
    <a:srgbClr val="060A0E"/>
    <a:srgbClr val="061411"/>
    <a:srgbClr val="040608"/>
    <a:srgbClr val="7AA2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81D0C8-5824-48D7-AD42-6A2CCA80A467}" v="9" dt="2023-06-15T21:23:16.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6255" autoAdjust="0"/>
  </p:normalViewPr>
  <p:slideViewPr>
    <p:cSldViewPr snapToGrid="0">
      <p:cViewPr varScale="1">
        <p:scale>
          <a:sx n="121" d="100"/>
          <a:sy n="121" d="100"/>
        </p:scale>
        <p:origin x="424" y="168"/>
      </p:cViewPr>
      <p:guideLst/>
    </p:cSldViewPr>
  </p:slideViewPr>
  <p:notesTextViewPr>
    <p:cViewPr>
      <p:scale>
        <a:sx n="3" d="2"/>
        <a:sy n="3" d="2"/>
      </p:scale>
      <p:origin x="0" y="0"/>
    </p:cViewPr>
  </p:notesTextViewPr>
  <p:sorterViewPr>
    <p:cViewPr varScale="1">
      <p:scale>
        <a:sx n="100" d="100"/>
        <a:sy n="100" d="100"/>
      </p:scale>
      <p:origin x="0" y="-1692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B4D60DFA-4372-4CBF-8B4A-E47B754D6881}" type="datetimeFigureOut">
              <a:rPr lang="en-US" smtClean="0"/>
              <a:t>6/16/23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EB0472CF-4AE4-4318-B6F0-16E36838C1B3}" type="slidenum">
              <a:rPr lang="en-US" smtClean="0"/>
              <a:t>‹#›</a:t>
            </a:fld>
            <a:endParaRPr lang="en-US"/>
          </a:p>
        </p:txBody>
      </p:sp>
    </p:spTree>
    <p:extLst>
      <p:ext uri="{BB962C8B-B14F-4D97-AF65-F5344CB8AC3E}">
        <p14:creationId xmlns:p14="http://schemas.microsoft.com/office/powerpoint/2010/main" val="104393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Acronym reference</a:t>
            </a:r>
          </a:p>
        </p:txBody>
      </p:sp>
      <p:sp>
        <p:nvSpPr>
          <p:cNvPr id="4" name="Slide Number Placeholder 3"/>
          <p:cNvSpPr>
            <a:spLocks noGrp="1"/>
          </p:cNvSpPr>
          <p:nvPr>
            <p:ph type="sldNum" sz="quarter" idx="5"/>
          </p:nvPr>
        </p:nvSpPr>
        <p:spPr/>
        <p:txBody>
          <a:bodyPr/>
          <a:lstStyle/>
          <a:p>
            <a:fld id="{506896E8-C9AF-4B20-B181-5A718FD5C768}" type="slidenum">
              <a:rPr lang="en-US" smtClean="0"/>
              <a:t>2</a:t>
            </a:fld>
            <a:endParaRPr lang="en-US" dirty="0"/>
          </a:p>
        </p:txBody>
      </p:sp>
    </p:spTree>
    <p:extLst>
      <p:ext uri="{BB962C8B-B14F-4D97-AF65-F5344CB8AC3E}">
        <p14:creationId xmlns:p14="http://schemas.microsoft.com/office/powerpoint/2010/main" val="1139344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798CAF4E-39F1-41B3-9618-052C3273EBD4}" type="slidenum">
              <a:rPr lang="en-US">
                <a:solidFill>
                  <a:prstClr val="black"/>
                </a:solidFill>
                <a:latin typeface="Calibri" panose="020F0502020204030204"/>
              </a:rPr>
              <a:pPr defTabSz="47425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991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Once the LEA receives their allocation, there are three set-asides that must be reviewed and determined if they are applicable to the allotted funding.</a:t>
            </a:r>
          </a:p>
          <a:p>
            <a:r>
              <a:rPr lang="en-US" dirty="0"/>
              <a:t>Read slide… </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958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14</a:t>
            </a:fld>
            <a:endParaRPr lang="en-US" dirty="0"/>
          </a:p>
        </p:txBody>
      </p:sp>
    </p:spTree>
    <p:extLst>
      <p:ext uri="{BB962C8B-B14F-4D97-AF65-F5344CB8AC3E}">
        <p14:creationId xmlns:p14="http://schemas.microsoft.com/office/powerpoint/2010/main" val="209260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15</a:t>
            </a:fld>
            <a:endParaRPr lang="en-US" dirty="0"/>
          </a:p>
        </p:txBody>
      </p:sp>
    </p:spTree>
    <p:extLst>
      <p:ext uri="{BB962C8B-B14F-4D97-AF65-F5344CB8AC3E}">
        <p14:creationId xmlns:p14="http://schemas.microsoft.com/office/powerpoint/2010/main" val="295970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16</a:t>
            </a:fld>
            <a:endParaRPr lang="en-US" dirty="0"/>
          </a:p>
        </p:txBody>
      </p:sp>
    </p:spTree>
    <p:extLst>
      <p:ext uri="{BB962C8B-B14F-4D97-AF65-F5344CB8AC3E}">
        <p14:creationId xmlns:p14="http://schemas.microsoft.com/office/powerpoint/2010/main" val="367596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17</a:t>
            </a:fld>
            <a:endParaRPr lang="en-US" dirty="0"/>
          </a:p>
        </p:txBody>
      </p:sp>
    </p:spTree>
    <p:extLst>
      <p:ext uri="{BB962C8B-B14F-4D97-AF65-F5344CB8AC3E}">
        <p14:creationId xmlns:p14="http://schemas.microsoft.com/office/powerpoint/2010/main" val="129648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18</a:t>
            </a:fld>
            <a:endParaRPr lang="en-US" dirty="0"/>
          </a:p>
        </p:txBody>
      </p:sp>
    </p:spTree>
    <p:extLst>
      <p:ext uri="{BB962C8B-B14F-4D97-AF65-F5344CB8AC3E}">
        <p14:creationId xmlns:p14="http://schemas.microsoft.com/office/powerpoint/2010/main" val="195030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19</a:t>
            </a:fld>
            <a:endParaRPr lang="en-US" dirty="0"/>
          </a:p>
        </p:txBody>
      </p:sp>
    </p:spTree>
    <p:extLst>
      <p:ext uri="{BB962C8B-B14F-4D97-AF65-F5344CB8AC3E}">
        <p14:creationId xmlns:p14="http://schemas.microsoft.com/office/powerpoint/2010/main" val="282580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20</a:t>
            </a:fld>
            <a:endParaRPr lang="en-US" dirty="0"/>
          </a:p>
        </p:txBody>
      </p:sp>
    </p:spTree>
    <p:extLst>
      <p:ext uri="{BB962C8B-B14F-4D97-AF65-F5344CB8AC3E}">
        <p14:creationId xmlns:p14="http://schemas.microsoft.com/office/powerpoint/2010/main" val="1613727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Overview the IDEA Fiscal Requirements associated with receiving IDEA Part B funding </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58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472CF-4AE4-4318-B6F0-16E36838C1B3}" type="slidenum">
              <a:rPr lang="en-US" smtClean="0"/>
              <a:t>4</a:t>
            </a:fld>
            <a:endParaRPr lang="en-US"/>
          </a:p>
        </p:txBody>
      </p:sp>
    </p:spTree>
    <p:extLst>
      <p:ext uri="{BB962C8B-B14F-4D97-AF65-F5344CB8AC3E}">
        <p14:creationId xmlns:p14="http://schemas.microsoft.com/office/powerpoint/2010/main" val="56894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22</a:t>
            </a:fld>
            <a:endParaRPr lang="en-US" dirty="0"/>
          </a:p>
        </p:txBody>
      </p:sp>
    </p:spTree>
    <p:extLst>
      <p:ext uri="{BB962C8B-B14F-4D97-AF65-F5344CB8AC3E}">
        <p14:creationId xmlns:p14="http://schemas.microsoft.com/office/powerpoint/2010/main" val="418995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23</a:t>
            </a:fld>
            <a:endParaRPr lang="en-US" dirty="0"/>
          </a:p>
        </p:txBody>
      </p:sp>
    </p:spTree>
    <p:extLst>
      <p:ext uri="{BB962C8B-B14F-4D97-AF65-F5344CB8AC3E}">
        <p14:creationId xmlns:p14="http://schemas.microsoft.com/office/powerpoint/2010/main" val="336311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The allowable cost requirement includes adequately documented expenditures.  READ slide….</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63597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0A0A53B1-DA0D-4DBD-8362-C42AE77C6F69}" type="slidenum">
              <a:rPr lang="en-US">
                <a:solidFill>
                  <a:prstClr val="black"/>
                </a:solidFill>
                <a:latin typeface="Calibri" panose="020F0502020204030204"/>
              </a:rPr>
              <a:pPr defTabSz="47425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72999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506896E8-C9AF-4B20-B181-5A718FD5C768}" type="slidenum">
              <a:rPr lang="en-US" smtClean="0"/>
              <a:t>26</a:t>
            </a:fld>
            <a:endParaRPr lang="en-US" dirty="0"/>
          </a:p>
        </p:txBody>
      </p:sp>
    </p:spTree>
    <p:extLst>
      <p:ext uri="{BB962C8B-B14F-4D97-AF65-F5344CB8AC3E}">
        <p14:creationId xmlns:p14="http://schemas.microsoft.com/office/powerpoint/2010/main" val="194867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Coordinated early intervening services (CEIS) are services to help children who need additional academic or behavioral support to be successful in school. They can include professional development and educational and behavioral evaluations, services, and supports.  Under IDEA, the provision of CEIS can be voluntary or mandatory. Voluntary CEIS allow local educational agencies (LEAs) to use up to 15 percent of their IDEA Part B Section 611 and Section 619 funds to implement voluntary CEIS. IDEA regulations guiding the mandatory provision of CEIS — referred to as comprehensive CEIS — were revised in 2016. These regulations require LEAs identified by their SEA as having significant disproportionality based on race or ethnicity to reserve 15 percent of IDEA Part B Section 611 and Section 619 funds to implement comprehensive CEIS. States must identify disproportionality with respect to identification, placement, and/or disciplinary removals. </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4145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pPr defTabSz="948507">
              <a:defRPr/>
            </a:pPr>
            <a:r>
              <a:rPr lang="en-US" dirty="0"/>
              <a:t>To document and report the local education agency (LEA) identified as providing early intervening services, what year it was implemented, tracked and the number of students who were served during the reporting period of July 1- June 30. </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474254">
              <a:defRPr/>
            </a:pPr>
            <a:fld id="{798CAF4E-39F1-41B3-9618-052C3273EBD4}" type="slidenum">
              <a:rPr lang="en-US">
                <a:solidFill>
                  <a:prstClr val="black"/>
                </a:solidFill>
                <a:latin typeface="Calibri" panose="020F0502020204030204"/>
              </a:rPr>
              <a:pPr defTabSz="47425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025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Steady and consistent state and local LEA expenditures for special education and related services fiscal year to fiscal year.</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46017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Also, check for possible MOE exceptions during the MOE prong 2</a:t>
            </a:r>
          </a:p>
        </p:txBody>
      </p:sp>
      <p:sp>
        <p:nvSpPr>
          <p:cNvPr id="4" name="Slide Number Placeholder 3"/>
          <p:cNvSpPr>
            <a:spLocks noGrp="1"/>
          </p:cNvSpPr>
          <p:nvPr>
            <p:ph type="sldNum" sz="quarter" idx="5"/>
          </p:nvPr>
        </p:nvSpPr>
        <p:spPr/>
        <p:txBody>
          <a:bodyPr/>
          <a:lstStyle/>
          <a:p>
            <a:pPr defTabSz="474254">
              <a:defRPr/>
            </a:pPr>
            <a:fld id="{798CAF4E-39F1-41B3-9618-052C3273EBD4}" type="slidenum">
              <a:rPr lang="en-US">
                <a:solidFill>
                  <a:prstClr val="black"/>
                </a:solidFill>
                <a:latin typeface="Calibri" panose="020F0502020204030204"/>
              </a:rPr>
              <a:pPr defTabSz="474254">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34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Slide</a:t>
            </a:r>
          </a:p>
        </p:txBody>
      </p:sp>
      <p:sp>
        <p:nvSpPr>
          <p:cNvPr id="4" name="Slide Number Placeholder 3"/>
          <p:cNvSpPr>
            <a:spLocks noGrp="1"/>
          </p:cNvSpPr>
          <p:nvPr>
            <p:ph type="sldNum" sz="quarter" idx="10"/>
          </p:nvPr>
        </p:nvSpPr>
        <p:spPr/>
        <p:txBody>
          <a:bodyPr/>
          <a:lstStyle/>
          <a:p>
            <a:pPr defTabSz="474254">
              <a:defRPr/>
            </a:pPr>
            <a:fld id="{FECCB629-DCCA-4120-A52D-66A9AAEB6938}" type="slidenum">
              <a:rPr lang="en-US">
                <a:solidFill>
                  <a:prstClr val="black"/>
                </a:solidFill>
                <a:latin typeface="Calibri" panose="020F0502020204030204"/>
              </a:rPr>
              <a:pPr defTabSz="474254">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65756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5</a:t>
            </a:fld>
            <a:endParaRPr lang="en-US" dirty="0"/>
          </a:p>
        </p:txBody>
      </p:sp>
    </p:spTree>
    <p:extLst>
      <p:ext uri="{BB962C8B-B14F-4D97-AF65-F5344CB8AC3E}">
        <p14:creationId xmlns:p14="http://schemas.microsoft.com/office/powerpoint/2010/main" val="1082487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Here is a list of MOE exceptions for reference.</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425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19200"/>
            <a:ext cx="5854700" cy="3294063"/>
          </a:xfrm>
        </p:spPr>
      </p:sp>
      <p:sp>
        <p:nvSpPr>
          <p:cNvPr id="3" name="Notes Placeholder 2"/>
          <p:cNvSpPr>
            <a:spLocks noGrp="1"/>
          </p:cNvSpPr>
          <p:nvPr>
            <p:ph type="body" idx="1"/>
          </p:nvPr>
        </p:nvSpPr>
        <p:spPr/>
        <p:txBody>
          <a:bodyPr/>
          <a:lstStyle/>
          <a:p>
            <a:r>
              <a:rPr lang="en-US" dirty="0"/>
              <a:t>Remember students with disabilities are general education students first and the IDEA funding provided must be used to supplement state, local and other federal funds used for providing services to children with disabilities, and not supplant those funds. Part B funds are designated to be used for something extra.  So, if an LEA meets MOE, then the LEA meets the supplement not supplant requirement.</a:t>
            </a:r>
          </a:p>
        </p:txBody>
      </p:sp>
      <p:sp>
        <p:nvSpPr>
          <p:cNvPr id="4" name="Slide Number Placeholder 3"/>
          <p:cNvSpPr>
            <a:spLocks noGrp="1"/>
          </p:cNvSpPr>
          <p:nvPr>
            <p:ph type="sldNum" sz="quarter" idx="10"/>
          </p:nvPr>
        </p:nvSpPr>
        <p:spPr/>
        <p:txBody>
          <a:bodyPr/>
          <a:lstStyle/>
          <a:p>
            <a:pPr defTabSz="474254">
              <a:defRPr/>
            </a:pPr>
            <a:fld id="{FECCB629-DCCA-4120-A52D-66A9AAEB6938}" type="slidenum">
              <a:rPr lang="en-US">
                <a:solidFill>
                  <a:prstClr val="black"/>
                </a:solidFill>
                <a:latin typeface="Calibri" panose="020F0502020204030204"/>
              </a:rPr>
              <a:pPr defTabSz="474254">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87209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pPr defTabSz="948507">
              <a:defRPr/>
            </a:pPr>
            <a:r>
              <a:rPr lang="en-US" dirty="0"/>
              <a:t>Monitoring the use of IDEA funds and ensuring all written policies and procedures are up to date is key.  It is best practice to have Internal Controls, such as collaborative financial meetings occur at least quarterly between the superintendent, chief school finance officer, special education director/coordinator, and even the bookkeeper to ensure funding regulations and requirements are being followed and in compliance.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813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Add Budget Line Item</a:t>
            </a:r>
          </a:p>
        </p:txBody>
      </p:sp>
      <p:sp>
        <p:nvSpPr>
          <p:cNvPr id="4" name="Slide Number Placeholder 3"/>
          <p:cNvSpPr>
            <a:spLocks noGrp="1"/>
          </p:cNvSpPr>
          <p:nvPr>
            <p:ph type="sldNum" sz="quarter" idx="5"/>
          </p:nvPr>
        </p:nvSpPr>
        <p:spPr/>
        <p:txBody>
          <a:bodyPr/>
          <a:lstStyle/>
          <a:p>
            <a:fld id="{EB0472CF-4AE4-4318-B6F0-16E36838C1B3}" type="slidenum">
              <a:rPr lang="en-US" smtClean="0"/>
              <a:t>41</a:t>
            </a:fld>
            <a:endParaRPr lang="en-US"/>
          </a:p>
        </p:txBody>
      </p:sp>
    </p:spTree>
    <p:extLst>
      <p:ext uri="{BB962C8B-B14F-4D97-AF65-F5344CB8AC3E}">
        <p14:creationId xmlns:p14="http://schemas.microsoft.com/office/powerpoint/2010/main" val="3652291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The fiscal team is divided by regions to assist LEAs with Fiscal questions or concerns.  We are just a phone call or email away, and are happy to assist.</a:t>
            </a:r>
          </a:p>
          <a:p>
            <a:endParaRPr lang="en-US" dirty="0"/>
          </a:p>
          <a:p>
            <a:r>
              <a:rPr lang="en-US" dirty="0"/>
              <a:t>The Regional Fiscal Contact by assignment are as follows:</a:t>
            </a:r>
          </a:p>
          <a:p>
            <a:r>
              <a:rPr lang="en-US" dirty="0"/>
              <a:t>Dr. Sabrina May and I share as SES Fiscal Contact for Regions…1, 4, 10</a:t>
            </a:r>
          </a:p>
          <a:p>
            <a:r>
              <a:rPr lang="en-US" dirty="0"/>
              <a:t>Mr. Curtis Gage is the SES Fiscal Contact for Regions 2,3,5,6</a:t>
            </a:r>
          </a:p>
          <a:p>
            <a:r>
              <a:rPr lang="en-US" dirty="0"/>
              <a:t>Ms. Camilla Gibson is the SES Fiscal Contact for Regions 7,8,9,11</a:t>
            </a:r>
          </a:p>
          <a:p>
            <a:endParaRPr lang="en-US" dirty="0"/>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9340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6</a:t>
            </a:fld>
            <a:endParaRPr lang="en-US" dirty="0"/>
          </a:p>
        </p:txBody>
      </p:sp>
    </p:spTree>
    <p:extLst>
      <p:ext uri="{BB962C8B-B14F-4D97-AF65-F5344CB8AC3E}">
        <p14:creationId xmlns:p14="http://schemas.microsoft.com/office/powerpoint/2010/main" val="183734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7</a:t>
            </a:fld>
            <a:endParaRPr lang="en-US" dirty="0"/>
          </a:p>
        </p:txBody>
      </p:sp>
    </p:spTree>
    <p:extLst>
      <p:ext uri="{BB962C8B-B14F-4D97-AF65-F5344CB8AC3E}">
        <p14:creationId xmlns:p14="http://schemas.microsoft.com/office/powerpoint/2010/main" val="188941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48507">
              <a:defRPr/>
            </a:pPr>
            <a:endParaRPr lang="en-US" dirty="0"/>
          </a:p>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8</a:t>
            </a:fld>
            <a:endParaRPr lang="en-US" dirty="0"/>
          </a:p>
        </p:txBody>
      </p:sp>
    </p:spTree>
    <p:extLst>
      <p:ext uri="{BB962C8B-B14F-4D97-AF65-F5344CB8AC3E}">
        <p14:creationId xmlns:p14="http://schemas.microsoft.com/office/powerpoint/2010/main" val="37393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IDEA Sources of Funding for Special Education</a:t>
            </a:r>
          </a:p>
          <a:p>
            <a:r>
              <a:rPr lang="en-US" dirty="0"/>
              <a:t>  </a:t>
            </a:r>
            <a:r>
              <a:rPr lang="en-US"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OSEP, provides formula grants to states to assist in providing FAPE in the least restrictive environment for children with disabilities ages 3-21. </a:t>
            </a:r>
            <a:endParaRPr lang="en-US" dirty="0"/>
          </a:p>
          <a:p>
            <a:endParaRPr lang="en-US" dirty="0"/>
          </a:p>
          <a:p>
            <a:pPr defTabSz="948507">
              <a:defRPr/>
            </a:pPr>
            <a:r>
              <a:rPr lang="en-US" dirty="0"/>
              <a:t>Each year Alabama receives grants under Part B (Section 611) &amp; Preschool (Section 619) of the IDEA. After setting aside necessary and allowable amounts for state level activities, the ALSDE must allocate the remainder of the grant as flow-through sub-awards to LEAs.</a:t>
            </a:r>
          </a:p>
          <a:p>
            <a:endParaRPr lang="en-US" dirty="0"/>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0992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06896E8-C9AF-4B20-B181-5A718FD5C768}" type="slidenum">
              <a:rPr lang="en-US" smtClean="0"/>
              <a:t>10</a:t>
            </a:fld>
            <a:endParaRPr lang="en-US" dirty="0"/>
          </a:p>
        </p:txBody>
      </p:sp>
    </p:spTree>
    <p:extLst>
      <p:ext uri="{BB962C8B-B14F-4D97-AF65-F5344CB8AC3E}">
        <p14:creationId xmlns:p14="http://schemas.microsoft.com/office/powerpoint/2010/main" val="255800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r>
              <a:rPr lang="en-US" dirty="0"/>
              <a:t>This table shows a visual of how Part B funding is distributed.</a:t>
            </a:r>
          </a:p>
        </p:txBody>
      </p:sp>
      <p:sp>
        <p:nvSpPr>
          <p:cNvPr id="4" name="Slide Number Placeholder 3"/>
          <p:cNvSpPr>
            <a:spLocks noGrp="1"/>
          </p:cNvSpPr>
          <p:nvPr>
            <p:ph type="sldNum" sz="quarter" idx="5"/>
          </p:nvPr>
        </p:nvSpPr>
        <p:spPr/>
        <p:txBody>
          <a:bodyPr/>
          <a:lstStyle/>
          <a:p>
            <a:pPr defTabSz="474254">
              <a:defRPr/>
            </a:pPr>
            <a:fld id="{506896E8-C9AF-4B20-B181-5A718FD5C768}" type="slidenum">
              <a:rPr lang="en-US">
                <a:solidFill>
                  <a:prstClr val="black"/>
                </a:solidFill>
                <a:latin typeface="Calibri" panose="020F0502020204030204"/>
              </a:rPr>
              <a:pPr defTabSz="47425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832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FFFFFF"/>
                </a:solidFill>
              </a:defRPr>
            </a:lvl1pPr>
          </a:lstStyle>
          <a:p>
            <a:fld id="{83284890-85D2-4D7B-8EF5-15A9C1DB8F42}" type="datetimeFigureOut">
              <a:rPr lang="en-US" smtClean="0"/>
              <a:t>6/16/23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903BD94C-82FF-4B4B-92BB-060DC9A66092}"/>
              </a:ext>
            </a:extLst>
          </p:cNvPr>
          <p:cNvSpPr>
            <a:spLocks noGrp="1"/>
          </p:cNvSpPr>
          <p:nvPr>
            <p:ph type="title"/>
          </p:nvPr>
        </p:nvSpPr>
        <p:spPr>
          <a:xfrm>
            <a:off x="527902" y="590746"/>
            <a:ext cx="11331019" cy="1356360"/>
          </a:xfrm>
        </p:spPr>
        <p:txBody>
          <a:bodyPr>
            <a:noAutofit/>
          </a:bodyPr>
          <a:lstStyle>
            <a:lvl1pPr>
              <a:defRPr sz="7200"/>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152F280B-D230-4822-A593-382CF9EE5AFD}"/>
              </a:ext>
            </a:extLst>
          </p:cNvPr>
          <p:cNvSpPr>
            <a:spLocks noGrp="1"/>
          </p:cNvSpPr>
          <p:nvPr>
            <p:ph idx="1"/>
          </p:nvPr>
        </p:nvSpPr>
        <p:spPr>
          <a:xfrm>
            <a:off x="1143000" y="2057400"/>
            <a:ext cx="987287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704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6/16/23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7769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0954-6AD9-4F49-9714-B506426EE8A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0FB77E6-DB33-4BCD-A563-CCF9E6515644}"/>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5B422F1-001A-4DA5-B3AB-D80494B68DA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62D6BF2-5071-4888-A220-B3087979892A}"/>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6670C7-FFB7-4C71-9514-C55A476620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F0B8F5-4406-467A-BEB4-ECC7EC4BBD64}"/>
              </a:ext>
            </a:extLst>
          </p:cNvPr>
          <p:cNvSpPr>
            <a:spLocks noGrp="1"/>
          </p:cNvSpPr>
          <p:nvPr>
            <p:ph type="dt" sz="half" idx="10"/>
          </p:nvPr>
        </p:nvSpPr>
        <p:spPr/>
        <p:txBody>
          <a:bodyPr/>
          <a:lstStyle/>
          <a:p>
            <a:fld id="{53211CB8-82B1-438F-9454-2901B56A260B}" type="datetimeFigureOut">
              <a:rPr lang="en-US" smtClean="0"/>
              <a:t>6/16/23</a:t>
            </a:fld>
            <a:endParaRPr lang="en-US" dirty="0"/>
          </a:p>
        </p:txBody>
      </p:sp>
      <p:sp>
        <p:nvSpPr>
          <p:cNvPr id="8" name="Footer Placeholder 7">
            <a:extLst>
              <a:ext uri="{FF2B5EF4-FFF2-40B4-BE49-F238E27FC236}">
                <a16:creationId xmlns:a16="http://schemas.microsoft.com/office/drawing/2014/main" id="{93967D5B-A703-48BC-B4E0-C913C7B1ED9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F05D9A-EACE-4F65-8027-6539DEB46BE7}"/>
              </a:ext>
            </a:extLst>
          </p:cNvPr>
          <p:cNvSpPr>
            <a:spLocks noGrp="1"/>
          </p:cNvSpPr>
          <p:nvPr>
            <p:ph type="sldNum" sz="quarter" idx="12"/>
          </p:nvPr>
        </p:nvSpPr>
        <p:spPr/>
        <p:txBody>
          <a:bodyPr/>
          <a:lstStyle/>
          <a:p>
            <a:fld id="{FFB836DA-4960-43E4-B9B8-DC8CF4DB477A}" type="slidenum">
              <a:rPr lang="en-US" smtClean="0"/>
              <a:t>‹#›</a:t>
            </a:fld>
            <a:endParaRPr lang="en-US" dirty="0"/>
          </a:p>
        </p:txBody>
      </p:sp>
    </p:spTree>
    <p:extLst>
      <p:ext uri="{BB962C8B-B14F-4D97-AF65-F5344CB8AC3E}">
        <p14:creationId xmlns:p14="http://schemas.microsoft.com/office/powerpoint/2010/main" val="532260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401762"/>
          </a:xfrm>
        </p:spPr>
        <p:txBody>
          <a:bodyPr/>
          <a:lstStyle/>
          <a:p>
            <a:r>
              <a:rPr lang="en-US"/>
              <a:t>Click to edit Master title style</a:t>
            </a:r>
          </a:p>
        </p:txBody>
      </p:sp>
      <p:sp>
        <p:nvSpPr>
          <p:cNvPr id="3" name="Chart Placeholder 2"/>
          <p:cNvSpPr>
            <a:spLocks noGrp="1"/>
          </p:cNvSpPr>
          <p:nvPr>
            <p:ph type="chart" idx="1"/>
          </p:nvPr>
        </p:nvSpPr>
        <p:spPr>
          <a:xfrm>
            <a:off x="609600" y="1981200"/>
            <a:ext cx="10972800" cy="4648200"/>
          </a:xfrm>
        </p:spPr>
        <p:txBody>
          <a:bodyPr/>
          <a:lstStyle/>
          <a:p>
            <a:pPr lvl="0"/>
            <a:endParaRPr lang="en-US" noProof="0" dirty="0"/>
          </a:p>
        </p:txBody>
      </p:sp>
    </p:spTree>
    <p:extLst>
      <p:ext uri="{BB962C8B-B14F-4D97-AF65-F5344CB8AC3E}">
        <p14:creationId xmlns:p14="http://schemas.microsoft.com/office/powerpoint/2010/main" val="297447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pic>
        <p:nvPicPr>
          <p:cNvPr id="9" name="Picture 8" descr="Alabama State Department of Education seal.">
            <a:extLst>
              <a:ext uri="{FF2B5EF4-FFF2-40B4-BE49-F238E27FC236}">
                <a16:creationId xmlns:a16="http://schemas.microsoft.com/office/drawing/2014/main" id="{D1F6D413-524D-4061-A9A9-3A2B06452EBF}"/>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9890266" y="5087409"/>
            <a:ext cx="1587924" cy="1152525"/>
          </a:xfrm>
          <a:prstGeom prst="rect">
            <a:avLst/>
          </a:prstGeom>
        </p:spPr>
      </p:pic>
    </p:spTree>
    <p:extLst>
      <p:ext uri="{BB962C8B-B14F-4D97-AF65-F5344CB8AC3E}">
        <p14:creationId xmlns:p14="http://schemas.microsoft.com/office/powerpoint/2010/main" val="4225547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163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6/16/23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4830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FFFFFF"/>
                </a:solidFill>
              </a:defRPr>
            </a:lvl1pPr>
          </a:lstStyle>
          <a:p>
            <a:fld id="{C6F822A4-8DA6-4447-9B1F-C5DB58435268}" type="datetimeFigureOut">
              <a:rPr lang="en-US" smtClean="0"/>
              <a:pPr/>
              <a:t>6/16/23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67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6D80-9050-438C-AC71-88C878EE85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90BFA0-7662-4F2C-9655-77137F3A3D2D}"/>
              </a:ext>
            </a:extLst>
          </p:cNvPr>
          <p:cNvSpPr>
            <a:spLocks noGrp="1"/>
          </p:cNvSpPr>
          <p:nvPr>
            <p:ph type="dt" sz="half" idx="10"/>
          </p:nvPr>
        </p:nvSpPr>
        <p:spPr/>
        <p:txBody>
          <a:bodyPr/>
          <a:lstStyle/>
          <a:p>
            <a:fld id="{8664C608-40B1-4030-A28D-5B74BC98ADCE}" type="datetimeFigureOut">
              <a:rPr lang="en-US" smtClean="0"/>
              <a:pPr/>
              <a:t>6/16/23</a:t>
            </a:fld>
            <a:endParaRPr lang="en-US" dirty="0"/>
          </a:p>
        </p:txBody>
      </p:sp>
      <p:sp>
        <p:nvSpPr>
          <p:cNvPr id="4" name="Footer Placeholder 3">
            <a:extLst>
              <a:ext uri="{FF2B5EF4-FFF2-40B4-BE49-F238E27FC236}">
                <a16:creationId xmlns:a16="http://schemas.microsoft.com/office/drawing/2014/main" id="{08103E1D-187C-4C21-A89D-D999F731FA6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69E326-97C0-443A-B5E5-5A470BC1FC8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3346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6/16/23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6430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6/16/23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0670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6/16/23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5906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6/16/23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011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6/16/23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0109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15559"/>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MEGA 2021</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rgbClr val="FFFFFF"/>
                </a:solidFill>
              </a:defRPr>
            </a:lvl1pPr>
          </a:lstStyle>
          <a:p>
            <a:fld id="{8664C608-40B1-4030-A28D-5B74BC98ADCE}" type="datetimeFigureOut">
              <a:rPr lang="en-US" smtClean="0"/>
              <a:pPr/>
              <a:t>6/16/23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rgbClr val="FFFFFF"/>
                </a:solidFill>
              </a:defRPr>
            </a:lvl1pPr>
          </a:lstStyle>
          <a:p>
            <a:fld id="{4FAB73BC-B049-4115-A692-8D63A059BFB8}" type="slidenum">
              <a:rPr lang="en-US" smtClean="0"/>
              <a:pPr/>
              <a:t>‹#›</a:t>
            </a:fld>
            <a:endParaRPr lang="en-US" dirty="0"/>
          </a:p>
        </p:txBody>
      </p:sp>
      <p:pic>
        <p:nvPicPr>
          <p:cNvPr id="8" name="Picture 7" descr="A picture containing logo&#10;&#10;Alabama state department of Education LOGO">
            <a:extLst>
              <a:ext uri="{FF2B5EF4-FFF2-40B4-BE49-F238E27FC236}">
                <a16:creationId xmlns:a16="http://schemas.microsoft.com/office/drawing/2014/main" id="{922F8F07-C7E7-400B-8128-BCB63DA21E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15600" y="5343292"/>
            <a:ext cx="1277081" cy="1238577"/>
          </a:xfrm>
          <a:prstGeom prst="rect">
            <a:avLst/>
          </a:prstGeom>
        </p:spPr>
      </p:pic>
    </p:spTree>
    <p:extLst>
      <p:ext uri="{BB962C8B-B14F-4D97-AF65-F5344CB8AC3E}">
        <p14:creationId xmlns:p14="http://schemas.microsoft.com/office/powerpoint/2010/main" val="3143329684"/>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81" r:id="rId4"/>
    <p:sldLayoutId id="2147483672" r:id="rId5"/>
    <p:sldLayoutId id="2147483683" r:id="rId6"/>
    <p:sldLayoutId id="2147483675" r:id="rId7"/>
    <p:sldLayoutId id="2147483677" r:id="rId8"/>
    <p:sldLayoutId id="2147483678" r:id="rId9"/>
    <p:sldLayoutId id="2147483679" r:id="rId10"/>
    <p:sldLayoutId id="2147483684" r:id="rId11"/>
    <p:sldLayoutId id="2147483685"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182880" algn="l" defTabSz="914400" rtl="0" eaLnBrk="1" latinLnBrk="0" hangingPunct="1">
        <a:lnSpc>
          <a:spcPct val="90000"/>
        </a:lnSpc>
        <a:spcBef>
          <a:spcPts val="1400"/>
        </a:spcBef>
        <a:buClr>
          <a:srgbClr val="FFFFFF"/>
        </a:buClr>
        <a:buSzPct val="80000"/>
        <a:buFont typeface="Corbel" pitchFamily="34" charset="0"/>
        <a:buChar char="•"/>
        <a:defRPr sz="2200" kern="1200">
          <a:solidFill>
            <a:srgbClr val="FFFFFF"/>
          </a:solidFill>
          <a:latin typeface="+mn-lt"/>
          <a:ea typeface="+mn-ea"/>
          <a:cs typeface="+mn-cs"/>
        </a:defRPr>
      </a:lvl1pPr>
      <a:lvl2pPr marL="457200" indent="-182880" algn="l" defTabSz="914400" rtl="0" eaLnBrk="1" latinLnBrk="0" hangingPunct="1">
        <a:lnSpc>
          <a:spcPct val="90000"/>
        </a:lnSpc>
        <a:spcBef>
          <a:spcPts val="200"/>
        </a:spcBef>
        <a:spcAft>
          <a:spcPts val="400"/>
        </a:spcAft>
        <a:buClr>
          <a:srgbClr val="FFFFFF"/>
        </a:buClr>
        <a:buSzPct val="80000"/>
        <a:buFont typeface="Corbel" pitchFamily="34" charset="0"/>
        <a:buChar char="•"/>
        <a:defRPr sz="2000" kern="1200">
          <a:solidFill>
            <a:srgbClr val="FFFFFF"/>
          </a:solidFill>
          <a:latin typeface="+mn-lt"/>
          <a:ea typeface="+mn-ea"/>
          <a:cs typeface="+mn-cs"/>
        </a:defRPr>
      </a:lvl2pPr>
      <a:lvl3pPr marL="731520" indent="-182880" algn="l" defTabSz="914400" rtl="0" eaLnBrk="1" latinLnBrk="0" hangingPunct="1">
        <a:lnSpc>
          <a:spcPct val="90000"/>
        </a:lnSpc>
        <a:spcBef>
          <a:spcPts val="200"/>
        </a:spcBef>
        <a:spcAft>
          <a:spcPts val="400"/>
        </a:spcAft>
        <a:buClr>
          <a:srgbClr val="FFFFFF"/>
        </a:buClr>
        <a:buSzPct val="80000"/>
        <a:buFont typeface="Corbel" pitchFamily="34" charset="0"/>
        <a:buChar char="•"/>
        <a:defRPr sz="1800" kern="1200">
          <a:solidFill>
            <a:srgbClr val="FFFFFF"/>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rgbClr val="FFFFFF"/>
        </a:buClr>
        <a:buSzPct val="80000"/>
        <a:buFont typeface="Corbel" pitchFamily="34" charset="0"/>
        <a:buChar char="•"/>
        <a:defRPr sz="1600" kern="1200">
          <a:solidFill>
            <a:srgbClr val="FFFFFF"/>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rgbClr val="FFFFFF"/>
        </a:buClr>
        <a:buSzPct val="80000"/>
        <a:buFont typeface="Corbel" pitchFamily="34" charset="0"/>
        <a:buChar char="•"/>
        <a:defRPr sz="1600" kern="1200">
          <a:solidFill>
            <a:srgbClr val="FFFFFF"/>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2.ed.gov/policy/fund/reg/edgarReg/edgar.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United_States_federal_la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en.wikipedia.org/wiki/Special_education_in_the_United_State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erichburg@alsde.edu" TargetMode="External"/><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mailto:cgibson@alsde.edu" TargetMode="External"/><Relationship Id="rId4" Type="http://schemas.openxmlformats.org/officeDocument/2006/relationships/hyperlink" Target="mailto:cgage@alsde.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44B8D7-0343-44A0-8533-B6A8E500756A}"/>
              </a:ext>
            </a:extLst>
          </p:cNvPr>
          <p:cNvPicPr>
            <a:picLocks noChangeAspect="1"/>
          </p:cNvPicPr>
          <p:nvPr/>
        </p:nvPicPr>
        <p:blipFill>
          <a:blip r:embed="rId2"/>
          <a:stretch>
            <a:fillRect/>
          </a:stretch>
        </p:blipFill>
        <p:spPr>
          <a:xfrm>
            <a:off x="2385391" y="2223085"/>
            <a:ext cx="7618343" cy="3233040"/>
          </a:xfrm>
          <a:prstGeom prst="rect">
            <a:avLst/>
          </a:prstGeom>
        </p:spPr>
      </p:pic>
      <p:sp>
        <p:nvSpPr>
          <p:cNvPr id="4" name="Title 1">
            <a:extLst>
              <a:ext uri="{FF2B5EF4-FFF2-40B4-BE49-F238E27FC236}">
                <a16:creationId xmlns:a16="http://schemas.microsoft.com/office/drawing/2014/main" id="{603CE028-2880-4F61-AA56-B999EC2D83E5}"/>
              </a:ext>
            </a:extLst>
          </p:cNvPr>
          <p:cNvSpPr>
            <a:spLocks noGrp="1"/>
          </p:cNvSpPr>
          <p:nvPr>
            <p:ph type="title"/>
          </p:nvPr>
        </p:nvSpPr>
        <p:spPr>
          <a:xfrm>
            <a:off x="1596888" y="774586"/>
            <a:ext cx="8998224" cy="1355725"/>
          </a:xfrm>
          <a:solidFill>
            <a:schemeClr val="bg1">
              <a:lumMod val="50000"/>
            </a:schemeClr>
          </a:solidFill>
          <a:ln w="38100">
            <a:solidFill>
              <a:srgbClr val="FFC000"/>
            </a:solidFill>
          </a:ln>
        </p:spPr>
        <p:txBody>
          <a:bodyPr>
            <a:normAutofit fontScale="90000"/>
          </a:bodyPr>
          <a:lstStyle/>
          <a:p>
            <a:pPr algn="ctr"/>
            <a:r>
              <a:rPr lang="en-US" sz="48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Fiscal Responsibility </a:t>
            </a:r>
            <a:r>
              <a:rPr lang="en-US" sz="4800" b="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for </a:t>
            </a:r>
            <a:br>
              <a:rPr lang="en-US" sz="4800" b="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4800" b="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Special </a:t>
            </a:r>
            <a:r>
              <a:rPr lang="en-US" sz="48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Education Under IDEA</a:t>
            </a:r>
          </a:p>
        </p:txBody>
      </p:sp>
      <p:sp>
        <p:nvSpPr>
          <p:cNvPr id="5" name="Picture 4" descr="Alabama State Department of Education motto, Every Child. Every Chance. Every Day.">
            <a:extLst>
              <a:ext uri="{FF2B5EF4-FFF2-40B4-BE49-F238E27FC236}">
                <a16:creationId xmlns:a16="http://schemas.microsoft.com/office/drawing/2014/main" id="{AE7F4D59-74BD-4951-92D2-AB671EEE55FD}"/>
              </a:ext>
            </a:extLst>
          </p:cNvPr>
          <p:cNvSpPr txBox="1"/>
          <p:nvPr/>
        </p:nvSpPr>
        <p:spPr>
          <a:xfrm>
            <a:off x="1989995" y="5548899"/>
            <a:ext cx="8409133" cy="784830"/>
          </a:xfrm>
          <a:prstGeom prst="rect">
            <a:avLst/>
          </a:prstGeom>
          <a:solidFill>
            <a:schemeClr val="bg1">
              <a:lumMod val="50000"/>
            </a:schemeClr>
          </a:solidFill>
          <a:ln>
            <a:solidFill>
              <a:srgbClr val="FFC000"/>
            </a:solidFill>
          </a:ln>
        </p:spPr>
        <p:txBody>
          <a:bodyPr wrap="square" lIns="182880" tIns="91440" rIns="182880" bIns="91440" rtlCol="0" anchor="ctr" anchorCtr="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Bodoni MT" panose="020F0502020204030204" pitchFamily="34" charset="0"/>
                <a:ea typeface="+mn-ea"/>
                <a:cs typeface="Bodoni MT" panose="020F0502020204030204" pitchFamily="34" charset="0"/>
              </a:rPr>
              <a:t>Every Child. Every Chance. Every Day. </a:t>
            </a:r>
          </a:p>
        </p:txBody>
      </p:sp>
    </p:spTree>
    <p:extLst>
      <p:ext uri="{BB962C8B-B14F-4D97-AF65-F5344CB8AC3E}">
        <p14:creationId xmlns:p14="http://schemas.microsoft.com/office/powerpoint/2010/main" val="5150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923976B-F1C3-4BCC-B3DE-B91E860F3CB3}"/>
              </a:ext>
              <a:ext uri="{C183D7F6-B498-43B3-948B-1728B52AA6E4}">
                <adec:decorative xmlns:adec="http://schemas.microsoft.com/office/drawing/2017/decorative" val="1"/>
              </a:ext>
            </a:extLst>
          </p:cNvPr>
          <p:cNvSpPr/>
          <p:nvPr/>
        </p:nvSpPr>
        <p:spPr>
          <a:xfrm>
            <a:off x="919065" y="1418254"/>
            <a:ext cx="9451909" cy="4366726"/>
          </a:xfrm>
          <a:prstGeom prst="roundRect">
            <a:avLst>
              <a:gd name="adj" fmla="val 12075"/>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Sans Serif" panose="020B0604020202020204" pitchFamily="34" charset="0"/>
            </a:endParaRPr>
          </a:p>
        </p:txBody>
      </p:sp>
      <p:sp>
        <p:nvSpPr>
          <p:cNvPr id="8" name="Rectangle 7">
            <a:extLst>
              <a:ext uri="{FF2B5EF4-FFF2-40B4-BE49-F238E27FC236}">
                <a16:creationId xmlns:a16="http://schemas.microsoft.com/office/drawing/2014/main" id="{93CBA236-152D-4428-B6DC-3FA125BD9F01}"/>
              </a:ext>
            </a:extLst>
          </p:cNvPr>
          <p:cNvSpPr/>
          <p:nvPr/>
        </p:nvSpPr>
        <p:spPr>
          <a:xfrm>
            <a:off x="1054359" y="1592012"/>
            <a:ext cx="9451909" cy="4401205"/>
          </a:xfrm>
          <a:prstGeom prst="rect">
            <a:avLst/>
          </a:prstGeom>
        </p:spPr>
        <p:txBody>
          <a:bodyPr wrap="square">
            <a:spAutoFit/>
          </a:bodyPr>
          <a:lstStyle/>
          <a:p>
            <a:r>
              <a:rPr lang="en-US" sz="2800" b="1" dirty="0">
                <a:solidFill>
                  <a:schemeClr val="accent2"/>
                </a:solidFill>
                <a:latin typeface="Calibri" panose="020F0502020204030204" pitchFamily="34" charset="0"/>
                <a:cs typeface="Calibri" panose="020F0502020204030204" pitchFamily="34" charset="0"/>
              </a:rPr>
              <a:t>IDEA Formula Grant</a:t>
            </a:r>
          </a:p>
          <a:p>
            <a:endParaRPr lang="en-US" sz="2800" b="1" dirty="0">
              <a:solidFill>
                <a:schemeClr val="accent2"/>
              </a:solidFill>
              <a:latin typeface="Calibri" panose="020F0502020204030204" pitchFamily="34" charset="0"/>
              <a:cs typeface="Calibri" panose="020F0502020204030204" pitchFamily="34" charset="0"/>
            </a:endParaRPr>
          </a:p>
          <a:p>
            <a:r>
              <a:rPr lang="en-US" sz="2800" b="1" dirty="0">
                <a:solidFill>
                  <a:srgbClr val="FFFF00"/>
                </a:solidFill>
                <a:latin typeface="Calibri" panose="020F0502020204030204" pitchFamily="34" charset="0"/>
                <a:cs typeface="Calibri" panose="020F0502020204030204" pitchFamily="34" charset="0"/>
              </a:rPr>
              <a:t>Part B, IDEA </a:t>
            </a:r>
            <a:r>
              <a:rPr lang="en-US" sz="2800" b="1" dirty="0">
                <a:solidFill>
                  <a:schemeClr val="accent2"/>
                </a:solidFill>
                <a:latin typeface="Calibri" panose="020F0502020204030204" pitchFamily="34" charset="0"/>
                <a:cs typeface="Calibri" panose="020F0502020204030204" pitchFamily="34" charset="0"/>
              </a:rPr>
              <a:t>- </a:t>
            </a:r>
            <a:r>
              <a:rPr lang="en-US" sz="2800" dirty="0">
                <a:solidFill>
                  <a:schemeClr val="accent2"/>
                </a:solidFill>
                <a:latin typeface="Calibri" panose="020F0502020204030204" pitchFamily="34" charset="0"/>
                <a:cs typeface="Calibri" panose="020F0502020204030204" pitchFamily="34" charset="0"/>
              </a:rPr>
              <a:t>OSEP, provides formula grants to states to assist in providing FAPE in the least restrictive environment for children with disabilities ages 3-21. </a:t>
            </a:r>
          </a:p>
          <a:p>
            <a:pPr marL="342900" indent="-342900">
              <a:buFont typeface="Wingdings" panose="05000000000000000000" pitchFamily="2" charset="2"/>
              <a:buChar char="v"/>
            </a:pPr>
            <a:endParaRPr lang="en-US" sz="2800" dirty="0">
              <a:solidFill>
                <a:schemeClr val="accent2"/>
              </a:solidFill>
              <a:latin typeface="Calibri" panose="020F0502020204030204" pitchFamily="34" charset="0"/>
              <a:cs typeface="Calibri" panose="020F0502020204030204" pitchFamily="34" charset="0"/>
            </a:endParaRPr>
          </a:p>
          <a:p>
            <a:r>
              <a:rPr lang="en-US" sz="2800" dirty="0">
                <a:solidFill>
                  <a:schemeClr val="accent2"/>
                </a:solidFill>
                <a:latin typeface="Calibri" panose="020F0502020204030204" pitchFamily="34" charset="0"/>
                <a:cs typeface="Calibri" panose="020F0502020204030204" pitchFamily="34" charset="0"/>
              </a:rPr>
              <a:t> </a:t>
            </a:r>
            <a:r>
              <a:rPr lang="en-US" sz="2800" i="1" dirty="0">
                <a:solidFill>
                  <a:schemeClr val="accent2"/>
                </a:solidFill>
                <a:latin typeface="Calibri" panose="020F0502020204030204" pitchFamily="34" charset="0"/>
                <a:cs typeface="Calibri" panose="020F0502020204030204" pitchFamily="34" charset="0"/>
              </a:rPr>
              <a:t>Regular: </a:t>
            </a:r>
            <a:r>
              <a:rPr lang="en-US" sz="2800" b="1" dirty="0">
                <a:solidFill>
                  <a:srgbClr val="FFFF00"/>
                </a:solidFill>
                <a:latin typeface="Calibri" panose="020F0502020204030204" pitchFamily="34" charset="0"/>
                <a:cs typeface="Calibri" panose="020F0502020204030204" pitchFamily="34" charset="0"/>
              </a:rPr>
              <a:t>Section 611</a:t>
            </a:r>
            <a:r>
              <a:rPr lang="en-US" sz="2800" dirty="0">
                <a:solidFill>
                  <a:schemeClr val="accent2"/>
                </a:solidFill>
                <a:latin typeface="Calibri" panose="020F0502020204030204" pitchFamily="34" charset="0"/>
                <a:cs typeface="Calibri" panose="020F0502020204030204" pitchFamily="34" charset="0"/>
              </a:rPr>
              <a:t>, AL Fund Source </a:t>
            </a:r>
            <a:r>
              <a:rPr lang="en-US" sz="2800" b="1" dirty="0">
                <a:solidFill>
                  <a:srgbClr val="FFFF00"/>
                </a:solidFill>
                <a:latin typeface="Calibri" panose="020F0502020204030204" pitchFamily="34" charset="0"/>
                <a:cs typeface="Calibri" panose="020F0502020204030204" pitchFamily="34" charset="0"/>
              </a:rPr>
              <a:t>3210</a:t>
            </a:r>
            <a:r>
              <a:rPr lang="en-US" sz="2800" dirty="0">
                <a:solidFill>
                  <a:schemeClr val="accent2"/>
                </a:solidFill>
                <a:latin typeface="Calibri" panose="020F0502020204030204" pitchFamily="34" charset="0"/>
                <a:cs typeface="Calibri" panose="020F0502020204030204" pitchFamily="34" charset="0"/>
              </a:rPr>
              <a:t> (ages 3-21)</a:t>
            </a:r>
          </a:p>
          <a:p>
            <a:r>
              <a:rPr lang="en-US" sz="2800" i="1" dirty="0">
                <a:solidFill>
                  <a:schemeClr val="accent2"/>
                </a:solidFill>
                <a:latin typeface="Calibri" panose="020F0502020204030204" pitchFamily="34" charset="0"/>
                <a:cs typeface="Calibri" panose="020F0502020204030204" pitchFamily="34" charset="0"/>
              </a:rPr>
              <a:t> Preschool: </a:t>
            </a:r>
            <a:r>
              <a:rPr lang="en-US" sz="2800" b="1" dirty="0">
                <a:solidFill>
                  <a:srgbClr val="FFFF00"/>
                </a:solidFill>
                <a:latin typeface="Calibri" panose="020F0502020204030204" pitchFamily="34" charset="0"/>
                <a:cs typeface="Calibri" panose="020F0502020204030204" pitchFamily="34" charset="0"/>
              </a:rPr>
              <a:t>Section 619</a:t>
            </a:r>
            <a:r>
              <a:rPr lang="en-US" sz="2800" dirty="0">
                <a:solidFill>
                  <a:schemeClr val="accent2"/>
                </a:solidFill>
                <a:latin typeface="Calibri" panose="020F0502020204030204" pitchFamily="34" charset="0"/>
                <a:cs typeface="Calibri" panose="020F0502020204030204" pitchFamily="34" charset="0"/>
              </a:rPr>
              <a:t>, AL Fund Source </a:t>
            </a:r>
            <a:r>
              <a:rPr lang="en-US" sz="2800" b="1" dirty="0">
                <a:solidFill>
                  <a:srgbClr val="FFFF00"/>
                </a:solidFill>
                <a:latin typeface="Calibri" panose="020F0502020204030204" pitchFamily="34" charset="0"/>
                <a:cs typeface="Calibri" panose="020F0502020204030204" pitchFamily="34" charset="0"/>
              </a:rPr>
              <a:t>3220</a:t>
            </a:r>
            <a:r>
              <a:rPr lang="en-US" sz="2800" dirty="0">
                <a:solidFill>
                  <a:schemeClr val="accent2"/>
                </a:solidFill>
                <a:latin typeface="Calibri" panose="020F0502020204030204" pitchFamily="34" charset="0"/>
                <a:cs typeface="Calibri" panose="020F0502020204030204" pitchFamily="34" charset="0"/>
              </a:rPr>
              <a:t> (ages 3-5)</a:t>
            </a:r>
          </a:p>
          <a:p>
            <a:pPr algn="r"/>
            <a:endParaRPr lang="en-US" sz="2800" dirty="0">
              <a:solidFill>
                <a:schemeClr val="accent2"/>
              </a:solidFill>
              <a:latin typeface="Calibri" panose="020F0502020204030204" pitchFamily="34" charset="0"/>
              <a:cs typeface="Calibri" panose="020F0502020204030204" pitchFamily="34" charset="0"/>
            </a:endParaRPr>
          </a:p>
          <a:p>
            <a:pPr algn="r"/>
            <a:endParaRPr lang="en-US" sz="2800" dirty="0">
              <a:solidFill>
                <a:schemeClr val="accent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CF2D64-6DD7-4DC0-9BAA-8F97DC82BF9B}"/>
              </a:ext>
            </a:extLst>
          </p:cNvPr>
          <p:cNvSpPr>
            <a:spLocks noGrp="1"/>
          </p:cNvSpPr>
          <p:nvPr>
            <p:ph type="title" idx="4294967295"/>
          </p:nvPr>
        </p:nvSpPr>
        <p:spPr>
          <a:xfrm>
            <a:off x="3031672" y="-61257"/>
            <a:ext cx="6128657" cy="1649963"/>
          </a:xfrm>
        </p:spPr>
        <p:txBody>
          <a:bodyPr/>
          <a:lstStyle/>
          <a:p>
            <a:r>
              <a:rPr lang="en-US" b="1" dirty="0">
                <a:ea typeface="Malgun Gothic" panose="020B0503020000020004" pitchFamily="34" charset="-127"/>
              </a:rPr>
              <a:t>Grants Under IDEA</a:t>
            </a:r>
            <a:endParaRPr lang="en-US" b="1" dirty="0"/>
          </a:p>
        </p:txBody>
      </p:sp>
    </p:spTree>
    <p:extLst>
      <p:ext uri="{BB962C8B-B14F-4D97-AF65-F5344CB8AC3E}">
        <p14:creationId xmlns:p14="http://schemas.microsoft.com/office/powerpoint/2010/main" val="397559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ocations or subgrants distribution chart">
            <a:extLst>
              <a:ext uri="{FF2B5EF4-FFF2-40B4-BE49-F238E27FC236}">
                <a16:creationId xmlns:a16="http://schemas.microsoft.com/office/drawing/2014/main" id="{44CD7AE7-8BC9-4FEE-B526-348988183376}"/>
              </a:ext>
            </a:extLst>
          </p:cNvPr>
          <p:cNvPicPr>
            <a:picLocks noChangeAspect="1"/>
          </p:cNvPicPr>
          <p:nvPr/>
        </p:nvPicPr>
        <p:blipFill>
          <a:blip r:embed="rId3"/>
          <a:stretch>
            <a:fillRect/>
          </a:stretch>
        </p:blipFill>
        <p:spPr>
          <a:xfrm>
            <a:off x="1502874" y="2591434"/>
            <a:ext cx="8555525" cy="3669041"/>
          </a:xfrm>
          <a:prstGeom prst="rect">
            <a:avLst/>
          </a:prstGeom>
        </p:spPr>
      </p:pic>
      <p:pic>
        <p:nvPicPr>
          <p:cNvPr id="6" name="Picture 5" descr="cifr.wested.org reference">
            <a:extLst>
              <a:ext uri="{FF2B5EF4-FFF2-40B4-BE49-F238E27FC236}">
                <a16:creationId xmlns:a16="http://schemas.microsoft.com/office/drawing/2014/main" id="{6C6B5BC3-CAC7-4225-80B2-C52AA216C25C}"/>
              </a:ext>
            </a:extLst>
          </p:cNvPr>
          <p:cNvPicPr>
            <a:picLocks noChangeAspect="1"/>
          </p:cNvPicPr>
          <p:nvPr/>
        </p:nvPicPr>
        <p:blipFill>
          <a:blip r:embed="rId4"/>
          <a:stretch>
            <a:fillRect/>
          </a:stretch>
        </p:blipFill>
        <p:spPr>
          <a:xfrm>
            <a:off x="2819407" y="5638812"/>
            <a:ext cx="2719052" cy="621663"/>
          </a:xfrm>
          <a:prstGeom prst="rect">
            <a:avLst/>
          </a:prstGeom>
        </p:spPr>
      </p:pic>
      <p:sp>
        <p:nvSpPr>
          <p:cNvPr id="4" name="Rectangle 3">
            <a:extLst>
              <a:ext uri="{FF2B5EF4-FFF2-40B4-BE49-F238E27FC236}">
                <a16:creationId xmlns:a16="http://schemas.microsoft.com/office/drawing/2014/main" id="{C9F23CD5-3A7A-49DB-8C56-09A08A5F1E46}"/>
              </a:ext>
            </a:extLst>
          </p:cNvPr>
          <p:cNvSpPr/>
          <p:nvPr/>
        </p:nvSpPr>
        <p:spPr>
          <a:xfrm>
            <a:off x="1399592" y="1804436"/>
            <a:ext cx="8903304" cy="584775"/>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4">
                    <a:lumMod val="20000"/>
                    <a:lumOff val="80000"/>
                  </a:schemeClr>
                </a:solidFill>
                <a:effectLst/>
                <a:uLnTx/>
                <a:uFillTx/>
                <a:ea typeface="+mn-ea"/>
                <a:cs typeface="+mn-cs"/>
              </a:rPr>
              <a:t>How allocations (subgrants) are distributed to LEAs:</a:t>
            </a:r>
          </a:p>
        </p:txBody>
      </p:sp>
      <p:sp>
        <p:nvSpPr>
          <p:cNvPr id="2" name="Title 1">
            <a:extLst>
              <a:ext uri="{FF2B5EF4-FFF2-40B4-BE49-F238E27FC236}">
                <a16:creationId xmlns:a16="http://schemas.microsoft.com/office/drawing/2014/main" id="{94AE9E05-91E2-4602-8159-B6DCC14A962C}"/>
              </a:ext>
            </a:extLst>
          </p:cNvPr>
          <p:cNvSpPr>
            <a:spLocks noGrp="1"/>
          </p:cNvSpPr>
          <p:nvPr>
            <p:ph type="title"/>
          </p:nvPr>
        </p:nvSpPr>
        <p:spPr>
          <a:xfrm>
            <a:off x="1020147" y="395904"/>
            <a:ext cx="10151706" cy="1408532"/>
          </a:xfrm>
        </p:spPr>
        <p:txBody>
          <a:bodyPr>
            <a:noAutofit/>
          </a:bodyPr>
          <a:lstStyle/>
          <a:p>
            <a:pPr algn="ctr"/>
            <a:r>
              <a:rPr lang="en-US" sz="4000" b="1" dirty="0">
                <a:ea typeface="Microsoft Sans Serif" panose="020B0604020202020204" pitchFamily="34" charset="0"/>
                <a:cs typeface="Calibri" panose="020F0502020204030204" pitchFamily="34" charset="0"/>
              </a:rPr>
              <a:t>Framework of the</a:t>
            </a:r>
            <a:br>
              <a:rPr lang="en-US" sz="4000" b="1" dirty="0">
                <a:ea typeface="Microsoft Sans Serif" panose="020B0604020202020204" pitchFamily="34" charset="0"/>
                <a:cs typeface="Calibri" panose="020F0502020204030204" pitchFamily="34" charset="0"/>
              </a:rPr>
            </a:br>
            <a:r>
              <a:rPr lang="en-US" sz="4000" b="1" dirty="0">
                <a:ea typeface="Microsoft Sans Serif" panose="020B0604020202020204" pitchFamily="34" charset="0"/>
                <a:cs typeface="Calibri" panose="020F0502020204030204" pitchFamily="34" charset="0"/>
              </a:rPr>
              <a:t>IDEA LEA Allocation</a:t>
            </a:r>
          </a:p>
        </p:txBody>
      </p:sp>
    </p:spTree>
    <p:extLst>
      <p:ext uri="{BB962C8B-B14F-4D97-AF65-F5344CB8AC3E}">
        <p14:creationId xmlns:p14="http://schemas.microsoft.com/office/powerpoint/2010/main" val="259378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D1129A-AACE-4284-8712-81575C24BD48}"/>
              </a:ext>
            </a:extLst>
          </p:cNvPr>
          <p:cNvSpPr>
            <a:spLocks noGrp="1"/>
          </p:cNvSpPr>
          <p:nvPr>
            <p:ph type="title" idx="4294967295"/>
          </p:nvPr>
        </p:nvSpPr>
        <p:spPr>
          <a:xfrm>
            <a:off x="1723902" y="216536"/>
            <a:ext cx="8744196" cy="1398023"/>
          </a:xfrm>
        </p:spPr>
        <p:txBody>
          <a:bodyPr>
            <a:normAutofit/>
          </a:bodyPr>
          <a:lstStyle/>
          <a:p>
            <a:pPr algn="ctr"/>
            <a:r>
              <a:rPr lang="en-US" dirty="0">
                <a:ea typeface="Microsoft Sans Serif" panose="020B0604020202020204" pitchFamily="34" charset="0"/>
                <a:cs typeface="Microsoft Sans Serif" panose="020B0604020202020204" pitchFamily="34" charset="0"/>
              </a:rPr>
              <a:t>Formula Used For</a:t>
            </a:r>
            <a:br>
              <a:rPr lang="en-US" dirty="0">
                <a:ea typeface="Microsoft Sans Serif" panose="020B0604020202020204" pitchFamily="34" charset="0"/>
                <a:cs typeface="Microsoft Sans Serif" panose="020B0604020202020204" pitchFamily="34" charset="0"/>
              </a:rPr>
            </a:br>
            <a:r>
              <a:rPr lang="en-US" dirty="0">
                <a:ea typeface="Microsoft Sans Serif" panose="020B0604020202020204" pitchFamily="34" charset="0"/>
                <a:cs typeface="Microsoft Sans Serif" panose="020B0604020202020204" pitchFamily="34" charset="0"/>
              </a:rPr>
              <a:t>   IDEA Funds Allocations</a:t>
            </a:r>
          </a:p>
        </p:txBody>
      </p:sp>
      <p:sp>
        <p:nvSpPr>
          <p:cNvPr id="5" name="Content Placeholder 4">
            <a:extLst>
              <a:ext uri="{FF2B5EF4-FFF2-40B4-BE49-F238E27FC236}">
                <a16:creationId xmlns:a16="http://schemas.microsoft.com/office/drawing/2014/main" id="{2A335AA3-F380-41DF-8669-E6FF77BA9257}"/>
              </a:ext>
            </a:extLst>
          </p:cNvPr>
          <p:cNvSpPr>
            <a:spLocks noGrp="1"/>
          </p:cNvSpPr>
          <p:nvPr>
            <p:ph idx="4294967295"/>
          </p:nvPr>
        </p:nvSpPr>
        <p:spPr>
          <a:xfrm>
            <a:off x="1026368" y="1996752"/>
            <a:ext cx="9461242" cy="4236098"/>
          </a:xfrm>
        </p:spPr>
        <p:txBody>
          <a:bodyPr>
            <a:normAutofit fontScale="25000" lnSpcReduction="20000"/>
          </a:bodyPr>
          <a:lstStyle/>
          <a:p>
            <a:pPr marL="0" indent="0">
              <a:lnSpc>
                <a:spcPct val="120000"/>
              </a:lnSpc>
              <a:spcBef>
                <a:spcPts val="0"/>
              </a:spcBef>
              <a:buClr>
                <a:srgbClr val="90C226"/>
              </a:buClr>
              <a:buNone/>
            </a:pPr>
            <a:r>
              <a:rPr lang="en-US" sz="10400" b="1" i="1" u="sng" dirty="0">
                <a:solidFill>
                  <a:schemeClr val="accent2"/>
                </a:solidFill>
                <a:ea typeface="Microsoft Sans Serif" panose="020B0604020202020204" pitchFamily="34" charset="0"/>
                <a:cs typeface="Microsoft Sans Serif" panose="020B0604020202020204" pitchFamily="34" charset="0"/>
              </a:rPr>
              <a:t>LEA Base Payment Calculation (Child Count)</a:t>
            </a:r>
            <a:r>
              <a:rPr lang="en-US" sz="10400" b="1" i="1" dirty="0">
                <a:solidFill>
                  <a:schemeClr val="accent2"/>
                </a:solidFill>
                <a:ea typeface="Microsoft Sans Serif" panose="020B0604020202020204" pitchFamily="34" charset="0"/>
                <a:cs typeface="Microsoft Sans Serif" panose="020B0604020202020204" pitchFamily="34" charset="0"/>
              </a:rPr>
              <a:t>: </a:t>
            </a:r>
          </a:p>
          <a:p>
            <a:pPr marL="0" indent="0" algn="just">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IDEA Part B (Section 611) Grants base uses - FY1999 data</a:t>
            </a:r>
          </a:p>
          <a:p>
            <a:pPr marL="0" indent="0" algn="just">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IDEA Preschool (Section 619) Grants base uses - FY1997 data</a:t>
            </a:r>
          </a:p>
          <a:p>
            <a:pPr marL="0" indent="0">
              <a:spcBef>
                <a:spcPts val="0"/>
              </a:spcBef>
              <a:buClr>
                <a:srgbClr val="90C226"/>
              </a:buClr>
              <a:buNone/>
            </a:pPr>
            <a:endParaRPr lang="en-US" sz="10400" b="1" dirty="0">
              <a:solidFill>
                <a:schemeClr val="accent2"/>
              </a:solidFill>
              <a:ea typeface="Microsoft Sans Serif" panose="020B0604020202020204" pitchFamily="34" charset="0"/>
              <a:cs typeface="Microsoft Sans Serif" panose="020B0604020202020204" pitchFamily="34" charset="0"/>
            </a:endParaRPr>
          </a:p>
          <a:p>
            <a:pPr marL="0" indent="0">
              <a:lnSpc>
                <a:spcPct val="120000"/>
              </a:lnSpc>
              <a:spcBef>
                <a:spcPts val="0"/>
              </a:spcBef>
              <a:buClr>
                <a:srgbClr val="90C226"/>
              </a:buClr>
              <a:buNone/>
            </a:pPr>
            <a:r>
              <a:rPr lang="en-US" sz="10400" b="1" i="1" u="sng" dirty="0">
                <a:solidFill>
                  <a:schemeClr val="accent2"/>
                </a:solidFill>
                <a:ea typeface="Microsoft Sans Serif" panose="020B0604020202020204" pitchFamily="34" charset="0"/>
                <a:cs typeface="Microsoft Sans Serif" panose="020B0604020202020204" pitchFamily="34" charset="0"/>
              </a:rPr>
              <a:t>Calculation Remaining of the Amount </a:t>
            </a:r>
            <a:r>
              <a:rPr lang="en-US" sz="10400" b="1" i="1" u="sng" dirty="0">
                <a:solidFill>
                  <a:srgbClr val="FFFF00"/>
                </a:solidFill>
                <a:ea typeface="Microsoft Sans Serif" panose="020B0604020202020204" pitchFamily="34" charset="0"/>
                <a:cs typeface="Microsoft Sans Serif" panose="020B0604020202020204" pitchFamily="34" charset="0"/>
              </a:rPr>
              <a:t>After </a:t>
            </a:r>
            <a:r>
              <a:rPr lang="en-US" sz="10400" b="1" i="1" u="sng" dirty="0">
                <a:solidFill>
                  <a:schemeClr val="accent2"/>
                </a:solidFill>
                <a:ea typeface="Microsoft Sans Serif" panose="020B0604020202020204" pitchFamily="34" charset="0"/>
                <a:cs typeface="Microsoft Sans Serif" panose="020B0604020202020204" pitchFamily="34" charset="0"/>
              </a:rPr>
              <a:t>Base Payment:</a:t>
            </a:r>
          </a:p>
          <a:p>
            <a:pPr marL="0" indent="0" algn="just">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85%  Based on Population [i.e., Average Daily Membership (ADM)]</a:t>
            </a:r>
          </a:p>
          <a:p>
            <a:pPr marL="0" indent="0" algn="just">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Numbers are based on children enrolled in public and private 	         </a:t>
            </a:r>
          </a:p>
          <a:p>
            <a:pPr marL="0" indent="0" algn="just">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schools within the LEA’s jurisdiction </a:t>
            </a:r>
          </a:p>
          <a:p>
            <a:pPr marL="0" indent="0">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15%  Based on Poverty (Eligibility Direct Certification Count)</a:t>
            </a:r>
          </a:p>
          <a:p>
            <a:pPr marL="0" indent="0">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Numbers are based on children living in poverty as determined           </a:t>
            </a:r>
          </a:p>
          <a:p>
            <a:pPr marL="0" indent="0">
              <a:lnSpc>
                <a:spcPct val="120000"/>
              </a:lnSpc>
              <a:spcBef>
                <a:spcPts val="0"/>
              </a:spcBef>
              <a:buClr>
                <a:srgbClr val="90C226"/>
              </a:buClr>
              <a:buNone/>
            </a:pPr>
            <a:r>
              <a:rPr lang="en-US" sz="10400" dirty="0">
                <a:solidFill>
                  <a:schemeClr val="accent2"/>
                </a:solidFill>
                <a:ea typeface="Microsoft Sans Serif" panose="020B0604020202020204" pitchFamily="34" charset="0"/>
                <a:cs typeface="Microsoft Sans Serif" panose="020B0604020202020204" pitchFamily="34" charset="0"/>
              </a:rPr>
              <a:t>           by SEA</a:t>
            </a:r>
            <a:endParaRPr lang="en-US" sz="11200" dirty="0">
              <a:solidFill>
                <a:prstClr val="black">
                  <a:lumMod val="75000"/>
                  <a:lumOff val="25000"/>
                </a:prstClr>
              </a:solidFill>
              <a:ea typeface="Microsoft Sans Serif" panose="020B0604020202020204" pitchFamily="34" charset="0"/>
              <a:cs typeface="Microsoft Sans Serif" panose="020B0604020202020204" pitchFamily="34" charset="0"/>
            </a:endParaRPr>
          </a:p>
          <a:p>
            <a:pPr marL="0" indent="0" algn="ctr">
              <a:lnSpc>
                <a:spcPct val="120000"/>
              </a:lnSpc>
              <a:spcBef>
                <a:spcPts val="0"/>
              </a:spcBef>
              <a:buClr>
                <a:srgbClr val="90C226"/>
              </a:buClr>
              <a:buNone/>
            </a:pPr>
            <a:r>
              <a:rPr lang="en-US" sz="11200" b="1" dirty="0">
                <a:solidFill>
                  <a:prstClr val="black">
                    <a:lumMod val="75000"/>
                    <a:lumOff val="25000"/>
                  </a:prstClr>
                </a:solidFill>
                <a:ea typeface="Microsoft Sans Serif" panose="020B0604020202020204" pitchFamily="34" charset="0"/>
                <a:cs typeface="Microsoft Sans Serif" panose="020B0604020202020204" pitchFamily="34" charset="0"/>
              </a:rPr>
              <a:t>                                                                          </a:t>
            </a:r>
            <a:r>
              <a:rPr lang="en-US" sz="8000" b="1" i="1" dirty="0">
                <a:solidFill>
                  <a:srgbClr val="FFFF00"/>
                </a:solidFill>
                <a:ea typeface="Microsoft Sans Serif" panose="020B0604020202020204" pitchFamily="34" charset="0"/>
                <a:cs typeface="Microsoft Sans Serif" panose="020B0604020202020204" pitchFamily="34" charset="0"/>
              </a:rPr>
              <a:t>34 CFR 300.704(b)</a:t>
            </a:r>
            <a:endParaRPr lang="en-US" sz="8000" b="1" dirty="0">
              <a:solidFill>
                <a:srgbClr val="FFFF00"/>
              </a:solidFill>
              <a:ea typeface="Microsoft Sans Serif" panose="020B0604020202020204" pitchFamily="34" charset="0"/>
              <a:cs typeface="Microsoft Sans Serif" panose="020B0604020202020204" pitchFamily="34" charset="0"/>
            </a:endParaRPr>
          </a:p>
          <a:p>
            <a:pPr marL="0" indent="0" algn="r">
              <a:lnSpc>
                <a:spcPct val="120000"/>
              </a:lnSpc>
              <a:spcBef>
                <a:spcPts val="0"/>
              </a:spcBef>
              <a:buClr>
                <a:srgbClr val="90C226"/>
              </a:buClr>
              <a:buNone/>
            </a:pPr>
            <a:endParaRPr lang="en-US" sz="8000" dirty="0"/>
          </a:p>
        </p:txBody>
      </p:sp>
      <p:pic>
        <p:nvPicPr>
          <p:cNvPr id="7" name="Picture 6">
            <a:extLst>
              <a:ext uri="{FF2B5EF4-FFF2-40B4-BE49-F238E27FC236}">
                <a16:creationId xmlns:a16="http://schemas.microsoft.com/office/drawing/2014/main" id="{9391499F-EE71-4E11-9378-E2E0EE410138}"/>
              </a:ext>
            </a:extLst>
          </p:cNvPr>
          <p:cNvPicPr>
            <a:picLocks noChangeAspect="1"/>
          </p:cNvPicPr>
          <p:nvPr/>
        </p:nvPicPr>
        <p:blipFill>
          <a:blip r:embed="rId3"/>
          <a:stretch>
            <a:fillRect/>
          </a:stretch>
        </p:blipFill>
        <p:spPr>
          <a:xfrm>
            <a:off x="681133" y="177281"/>
            <a:ext cx="2367153" cy="2083643"/>
          </a:xfrm>
          <a:prstGeom prst="rect">
            <a:avLst/>
          </a:prstGeom>
        </p:spPr>
      </p:pic>
    </p:spTree>
    <p:extLst>
      <p:ext uri="{BB962C8B-B14F-4D97-AF65-F5344CB8AC3E}">
        <p14:creationId xmlns:p14="http://schemas.microsoft.com/office/powerpoint/2010/main" val="2382316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rdinated Early Intervening Services up to 15%">
            <a:extLst>
              <a:ext uri="{FF2B5EF4-FFF2-40B4-BE49-F238E27FC236}">
                <a16:creationId xmlns:a16="http://schemas.microsoft.com/office/drawing/2014/main" id="{16642A96-E7A2-493E-AE94-A6446D6859C0}"/>
              </a:ext>
            </a:extLst>
          </p:cNvPr>
          <p:cNvPicPr>
            <a:picLocks noChangeAspect="1"/>
          </p:cNvPicPr>
          <p:nvPr/>
        </p:nvPicPr>
        <p:blipFill>
          <a:blip r:embed="rId3">
            <a:biLevel thresh="25000"/>
          </a:blip>
          <a:stretch>
            <a:fillRect/>
          </a:stretch>
        </p:blipFill>
        <p:spPr>
          <a:xfrm>
            <a:off x="4389178" y="4783108"/>
            <a:ext cx="3005588" cy="1548519"/>
          </a:xfrm>
          <a:prstGeom prst="rect">
            <a:avLst/>
          </a:prstGeom>
        </p:spPr>
      </p:pic>
      <p:pic>
        <p:nvPicPr>
          <p:cNvPr id="9" name="Picture 8" descr="arrow pointing down to Coordinated Early Intervening Services (CEIS)">
            <a:extLst>
              <a:ext uri="{FF2B5EF4-FFF2-40B4-BE49-F238E27FC236}">
                <a16:creationId xmlns:a16="http://schemas.microsoft.com/office/drawing/2014/main" id="{74039732-34BA-4DBD-BD19-3488152CF271}"/>
              </a:ext>
            </a:extLst>
          </p:cNvPr>
          <p:cNvPicPr>
            <a:picLocks noChangeAspect="1"/>
          </p:cNvPicPr>
          <p:nvPr/>
        </p:nvPicPr>
        <p:blipFill>
          <a:blip r:embed="rId4"/>
          <a:stretch>
            <a:fillRect/>
          </a:stretch>
        </p:blipFill>
        <p:spPr>
          <a:xfrm>
            <a:off x="5779186" y="2743214"/>
            <a:ext cx="225572" cy="2386585"/>
          </a:xfrm>
          <a:prstGeom prst="rect">
            <a:avLst/>
          </a:prstGeom>
        </p:spPr>
      </p:pic>
      <p:sp>
        <p:nvSpPr>
          <p:cNvPr id="6" name="Rounded Rectangle 8">
            <a:extLst>
              <a:ext uri="{FF2B5EF4-FFF2-40B4-BE49-F238E27FC236}">
                <a16:creationId xmlns:a16="http://schemas.microsoft.com/office/drawing/2014/main" id="{0223A3C5-32FF-48F7-B43B-C9DA87D518A8}"/>
              </a:ext>
            </a:extLst>
          </p:cNvPr>
          <p:cNvSpPr/>
          <p:nvPr/>
        </p:nvSpPr>
        <p:spPr>
          <a:xfrm>
            <a:off x="6906224" y="3193985"/>
            <a:ext cx="2961409" cy="1452127"/>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LEA Administration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General Parameters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(Necessary, Reasonable, Allocable)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34 CFR 300.202</a:t>
            </a:r>
            <a:endParaRPr kumimoji="0" lang="en-US"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0" name="Picture 9" descr="arrow pointing to LEA parameters: necessary, reasonable and allocable regulation 34CFR300.202">
            <a:extLst>
              <a:ext uri="{FF2B5EF4-FFF2-40B4-BE49-F238E27FC236}">
                <a16:creationId xmlns:a16="http://schemas.microsoft.com/office/drawing/2014/main" id="{0D6732EE-C3EB-4879-BBBD-173E4A8AB931}"/>
              </a:ext>
            </a:extLst>
          </p:cNvPr>
          <p:cNvPicPr>
            <a:picLocks noChangeAspect="1"/>
          </p:cNvPicPr>
          <p:nvPr/>
        </p:nvPicPr>
        <p:blipFill>
          <a:blip r:embed="rId4"/>
          <a:stretch>
            <a:fillRect/>
          </a:stretch>
        </p:blipFill>
        <p:spPr>
          <a:xfrm rot="17778981">
            <a:off x="6526747" y="2295626"/>
            <a:ext cx="225572" cy="1644899"/>
          </a:xfrm>
          <a:prstGeom prst="rect">
            <a:avLst/>
          </a:prstGeom>
        </p:spPr>
      </p:pic>
      <p:sp>
        <p:nvSpPr>
          <p:cNvPr id="7" name="Rounded Rectangle 6">
            <a:extLst>
              <a:ext uri="{FF2B5EF4-FFF2-40B4-BE49-F238E27FC236}">
                <a16:creationId xmlns:a16="http://schemas.microsoft.com/office/drawing/2014/main" id="{DE90C41E-4CBC-4AE0-9297-5AFBDA14BF4B}"/>
              </a:ext>
            </a:extLst>
          </p:cNvPr>
          <p:cNvSpPr/>
          <p:nvPr/>
        </p:nvSpPr>
        <p:spPr>
          <a:xfrm>
            <a:off x="1945574" y="3198069"/>
            <a:ext cx="3101280" cy="1452127"/>
          </a:xfrm>
          <a:prstGeom prst="roundRect">
            <a:avLst>
              <a:gd name="adj" fmla="val 24165"/>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Equitable Participation Services Set-Aside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(Proportionate Share) </a:t>
            </a:r>
            <a:endParaRPr kumimoji="0" lang="en-US"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34 CFR 300.133</a:t>
            </a:r>
            <a:endParaRPr kumimoji="0" lang="en-US"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1" name="Picture 10" descr="arrow pointing to Equitable Participation Services Set-aside (Proportionate Share) regulation 34CFR300.133">
            <a:extLst>
              <a:ext uri="{FF2B5EF4-FFF2-40B4-BE49-F238E27FC236}">
                <a16:creationId xmlns:a16="http://schemas.microsoft.com/office/drawing/2014/main" id="{404C271F-2A06-4D1B-9B41-3639726AB264}"/>
              </a:ext>
            </a:extLst>
          </p:cNvPr>
          <p:cNvPicPr>
            <a:picLocks noChangeAspect="1"/>
          </p:cNvPicPr>
          <p:nvPr/>
        </p:nvPicPr>
        <p:blipFill>
          <a:blip r:embed="rId4"/>
          <a:stretch>
            <a:fillRect/>
          </a:stretch>
        </p:blipFill>
        <p:spPr>
          <a:xfrm rot="3529403">
            <a:off x="5221887" y="2441168"/>
            <a:ext cx="225572" cy="1335215"/>
          </a:xfrm>
          <a:prstGeom prst="rect">
            <a:avLst/>
          </a:prstGeom>
        </p:spPr>
      </p:pic>
      <p:pic>
        <p:nvPicPr>
          <p:cNvPr id="4" name="Picture 3" descr="LEA Allocation">
            <a:extLst>
              <a:ext uri="{FF2B5EF4-FFF2-40B4-BE49-F238E27FC236}">
                <a16:creationId xmlns:a16="http://schemas.microsoft.com/office/drawing/2014/main" id="{75348522-5D38-4D55-95AA-B6C93F53C0A4}"/>
              </a:ext>
            </a:extLst>
          </p:cNvPr>
          <p:cNvPicPr>
            <a:picLocks noChangeAspect="1"/>
          </p:cNvPicPr>
          <p:nvPr/>
        </p:nvPicPr>
        <p:blipFill>
          <a:blip r:embed="rId5">
            <a:biLevel thresh="25000"/>
          </a:blip>
          <a:stretch>
            <a:fillRect/>
          </a:stretch>
        </p:blipFill>
        <p:spPr>
          <a:xfrm>
            <a:off x="3697221" y="2138820"/>
            <a:ext cx="4163929" cy="890093"/>
          </a:xfrm>
          <a:prstGeom prst="rect">
            <a:avLst/>
          </a:prstGeom>
        </p:spPr>
      </p:pic>
      <p:sp>
        <p:nvSpPr>
          <p:cNvPr id="2" name="Title 1">
            <a:extLst>
              <a:ext uri="{FF2B5EF4-FFF2-40B4-BE49-F238E27FC236}">
                <a16:creationId xmlns:a16="http://schemas.microsoft.com/office/drawing/2014/main" id="{6BE311D9-BD1F-471F-AC1B-58179E41B4CB}"/>
              </a:ext>
            </a:extLst>
          </p:cNvPr>
          <p:cNvSpPr>
            <a:spLocks noGrp="1"/>
          </p:cNvSpPr>
          <p:nvPr>
            <p:ph type="title"/>
          </p:nvPr>
        </p:nvSpPr>
        <p:spPr>
          <a:xfrm>
            <a:off x="1155442" y="693828"/>
            <a:ext cx="9881117" cy="1188424"/>
          </a:xfrm>
        </p:spPr>
        <p:txBody>
          <a:bodyPr>
            <a:normAutofit fontScale="90000"/>
          </a:bodyPr>
          <a:lstStyle/>
          <a:p>
            <a:pPr algn="ctr"/>
            <a:br>
              <a:rPr lang="en-US" dirty="0">
                <a:solidFill>
                  <a:schemeClr val="accent2"/>
                </a:solidFill>
                <a:ea typeface="Microsoft Sans Serif" panose="020B0604020202020204" pitchFamily="34" charset="0"/>
                <a:cs typeface="Microsoft Sans Serif" panose="020B0604020202020204" pitchFamily="34" charset="0"/>
              </a:rPr>
            </a:br>
            <a:r>
              <a:rPr lang="en-US" dirty="0">
                <a:solidFill>
                  <a:schemeClr val="accent2"/>
                </a:solidFill>
                <a:ea typeface="Microsoft Sans Serif" panose="020B0604020202020204" pitchFamily="34" charset="0"/>
                <a:cs typeface="Microsoft Sans Serif" panose="020B0604020202020204" pitchFamily="34" charset="0"/>
              </a:rPr>
              <a:t>Use of IDEA Part B Funds </a:t>
            </a:r>
            <a:br>
              <a:rPr lang="en-US" dirty="0">
                <a:solidFill>
                  <a:srgbClr val="FFFF00"/>
                </a:solidFill>
                <a:ea typeface="Microsoft Sans Serif" panose="020B0604020202020204" pitchFamily="34" charset="0"/>
                <a:cs typeface="Microsoft Sans Serif" panose="020B0604020202020204" pitchFamily="34" charset="0"/>
              </a:rPr>
            </a:br>
            <a:r>
              <a:rPr lang="en-US" dirty="0">
                <a:solidFill>
                  <a:srgbClr val="FFFF00"/>
                </a:solidFill>
                <a:ea typeface="Microsoft Sans Serif" panose="020B0604020202020204" pitchFamily="34" charset="0"/>
                <a:cs typeface="Microsoft Sans Serif" panose="020B0604020202020204" pitchFamily="34" charset="0"/>
              </a:rPr>
              <a:t>LEA Level IDEA Part B Allocation Set-Asides: </a:t>
            </a:r>
            <a:br>
              <a:rPr lang="en-US" dirty="0">
                <a:ea typeface="Microsoft Sans Serif" panose="020B0604020202020204" pitchFamily="34" charset="0"/>
                <a:cs typeface="Microsoft Sans Serif" panose="020B0604020202020204" pitchFamily="34" charset="0"/>
              </a:rPr>
            </a:br>
            <a:endParaRPr lang="en-US" dirty="0">
              <a:solidFill>
                <a:srgbClr val="FFFF00"/>
              </a:solidFill>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7898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BF0050-4CB8-4088-B6AF-FCA42AC42403}"/>
              </a:ext>
            </a:extLst>
          </p:cNvPr>
          <p:cNvSpPr/>
          <p:nvPr/>
        </p:nvSpPr>
        <p:spPr>
          <a:xfrm>
            <a:off x="1156996" y="5298710"/>
            <a:ext cx="9311950" cy="466025"/>
          </a:xfrm>
          <a:prstGeom prst="rect">
            <a:avLst/>
          </a:prstGeom>
        </p:spPr>
        <p:txBody>
          <a:bodyPr wrap="square">
            <a:spAutoFit/>
          </a:bodyPr>
          <a:lstStyle/>
          <a:p>
            <a:pPr algn="ctr">
              <a:lnSpc>
                <a:spcPts val="2880"/>
              </a:lnSpc>
              <a:buClr>
                <a:srgbClr val="549E39"/>
              </a:buClr>
              <a:buSzPct val="80000"/>
            </a:pPr>
            <a:r>
              <a:rPr lang="en-US" sz="2800" dirty="0">
                <a:solidFill>
                  <a:srgbClr val="FFFF00"/>
                </a:solidFill>
                <a:hlinkClick r:id="rId3">
                  <a:extLst>
                    <a:ext uri="{A12FA001-AC4F-418D-AE19-62706E023703}">
                      <ahyp:hlinkClr xmlns:ahyp="http://schemas.microsoft.com/office/drawing/2018/hyperlinkcolor" val="tx"/>
                    </a:ext>
                  </a:extLst>
                </a:hlinkClick>
              </a:rPr>
              <a:t>http://www2.ed.gov/policy/fund/reg/edgarReg/edgar.html</a:t>
            </a:r>
            <a:r>
              <a:rPr lang="en-US" sz="2800" dirty="0">
                <a:solidFill>
                  <a:srgbClr val="FFFF00"/>
                </a:solidFill>
              </a:rPr>
              <a:t>  </a:t>
            </a:r>
          </a:p>
        </p:txBody>
      </p:sp>
      <p:pic>
        <p:nvPicPr>
          <p:cNvPr id="7" name="Picture 6" descr="law gavel&#10;">
            <a:extLst>
              <a:ext uri="{FF2B5EF4-FFF2-40B4-BE49-F238E27FC236}">
                <a16:creationId xmlns:a16="http://schemas.microsoft.com/office/drawing/2014/main" id="{044AE6A6-C374-4EE5-9DD9-4CB095021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627" y="2935123"/>
            <a:ext cx="2957804" cy="2183010"/>
          </a:xfrm>
          <a:prstGeom prst="rect">
            <a:avLst/>
          </a:prstGeom>
        </p:spPr>
      </p:pic>
      <p:sp>
        <p:nvSpPr>
          <p:cNvPr id="5" name="Rectangle 4" descr="US Department of Education General Administrative Principles">
            <a:extLst>
              <a:ext uri="{FF2B5EF4-FFF2-40B4-BE49-F238E27FC236}">
                <a16:creationId xmlns:a16="http://schemas.microsoft.com/office/drawing/2014/main" id="{558F1FE6-47C5-45B6-B7AC-12BFA125447B}"/>
              </a:ext>
            </a:extLst>
          </p:cNvPr>
          <p:cNvSpPr/>
          <p:nvPr/>
        </p:nvSpPr>
        <p:spPr>
          <a:xfrm>
            <a:off x="1940767" y="1754155"/>
            <a:ext cx="8277435" cy="1077218"/>
          </a:xfrm>
          <a:prstGeom prst="rect">
            <a:avLst/>
          </a:prstGeom>
        </p:spPr>
        <p:txBody>
          <a:bodyPr wrap="square">
            <a:spAutoFit/>
          </a:bodyPr>
          <a:lstStyle/>
          <a:p>
            <a:pPr algn="ctr"/>
            <a:r>
              <a:rPr lang="en-US" sz="3200" b="1" dirty="0">
                <a:solidFill>
                  <a:srgbClr val="FFFF00"/>
                </a:solidFill>
              </a:rPr>
              <a:t>US-Education Department General </a:t>
            </a:r>
          </a:p>
          <a:p>
            <a:pPr algn="ctr"/>
            <a:r>
              <a:rPr lang="en-US" sz="3200" b="1" dirty="0">
                <a:solidFill>
                  <a:srgbClr val="FFFF00"/>
                </a:solidFill>
              </a:rPr>
              <a:t>Administrative Regulations</a:t>
            </a:r>
          </a:p>
        </p:txBody>
      </p:sp>
      <p:sp>
        <p:nvSpPr>
          <p:cNvPr id="4" name="Rectangle 3">
            <a:extLst>
              <a:ext uri="{FF2B5EF4-FFF2-40B4-BE49-F238E27FC236}">
                <a16:creationId xmlns:a16="http://schemas.microsoft.com/office/drawing/2014/main" id="{F0DDACCA-22B3-468E-8D5E-615C19F7CF81}"/>
              </a:ext>
            </a:extLst>
          </p:cNvPr>
          <p:cNvSpPr/>
          <p:nvPr/>
        </p:nvSpPr>
        <p:spPr>
          <a:xfrm>
            <a:off x="1222310" y="549218"/>
            <a:ext cx="8150290" cy="830997"/>
          </a:xfrm>
          <a:prstGeom prst="rect">
            <a:avLst/>
          </a:prstGeom>
        </p:spPr>
        <p:txBody>
          <a:bodyPr wrap="square">
            <a:spAutoFit/>
          </a:bodyPr>
          <a:lstStyle/>
          <a:p>
            <a:pPr algn="ctr"/>
            <a:r>
              <a:rPr lang="en-US" sz="4800" b="1" dirty="0">
                <a:solidFill>
                  <a:schemeClr val="accent2"/>
                </a:solidFill>
                <a:latin typeface="+mj-lt"/>
              </a:rPr>
              <a:t>      Federal Regulation EDGAR</a:t>
            </a:r>
          </a:p>
        </p:txBody>
      </p:sp>
    </p:spTree>
    <p:extLst>
      <p:ext uri="{BB962C8B-B14F-4D97-AF65-F5344CB8AC3E}">
        <p14:creationId xmlns:p14="http://schemas.microsoft.com/office/powerpoint/2010/main" val="388102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8625AE-500A-4674-8714-657FBC370977}"/>
              </a:ext>
            </a:extLst>
          </p:cNvPr>
          <p:cNvSpPr>
            <a:spLocks noGrp="1"/>
          </p:cNvSpPr>
          <p:nvPr>
            <p:ph type="title"/>
          </p:nvPr>
        </p:nvSpPr>
        <p:spPr>
          <a:xfrm>
            <a:off x="2585207" y="445706"/>
            <a:ext cx="7021586" cy="1356360"/>
          </a:xfrm>
        </p:spPr>
        <p:txBody>
          <a:bodyPr anchor="ctr">
            <a:normAutofit/>
          </a:bodyPr>
          <a:lstStyle/>
          <a:p>
            <a:r>
              <a:rPr lang="en-US" b="1" dirty="0"/>
              <a:t>EDGAR Regulations Include:</a:t>
            </a:r>
          </a:p>
        </p:txBody>
      </p:sp>
      <p:pic>
        <p:nvPicPr>
          <p:cNvPr id="10" name="Picture 9" descr="money and law balance">
            <a:extLst>
              <a:ext uri="{FF2B5EF4-FFF2-40B4-BE49-F238E27FC236}">
                <a16:creationId xmlns:a16="http://schemas.microsoft.com/office/drawing/2014/main" id="{57A0A38C-DFD8-4FF5-A430-8234B35C7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165" y="2057399"/>
            <a:ext cx="3955774" cy="3794760"/>
          </a:xfrm>
          <a:prstGeom prst="rect">
            <a:avLst/>
          </a:prstGeom>
          <a:noFill/>
          <a:ln>
            <a:noFill/>
          </a:ln>
          <a:effectLst>
            <a:softEdge rad="112500"/>
          </a:effectLst>
        </p:spPr>
      </p:pic>
      <p:sp>
        <p:nvSpPr>
          <p:cNvPr id="7" name="Content Placeholder 6">
            <a:extLst>
              <a:ext uri="{FF2B5EF4-FFF2-40B4-BE49-F238E27FC236}">
                <a16:creationId xmlns:a16="http://schemas.microsoft.com/office/drawing/2014/main" id="{601E31DD-E9A5-4A43-89B7-DEA69AD89983}"/>
              </a:ext>
            </a:extLst>
          </p:cNvPr>
          <p:cNvSpPr>
            <a:spLocks noGrp="1"/>
          </p:cNvSpPr>
          <p:nvPr>
            <p:ph sz="half" idx="2"/>
          </p:nvPr>
        </p:nvSpPr>
        <p:spPr>
          <a:xfrm>
            <a:off x="5075339" y="2057399"/>
            <a:ext cx="7021586" cy="4334069"/>
          </a:xfrm>
        </p:spPr>
        <p:txBody>
          <a:bodyPr>
            <a:normAutofit/>
          </a:bodyPr>
          <a:lstStyle/>
          <a:p>
            <a:pPr>
              <a:spcBef>
                <a:spcPts val="0"/>
              </a:spcBef>
              <a:spcAft>
                <a:spcPts val="600"/>
              </a:spcAft>
              <a:buClr>
                <a:schemeClr val="accent2"/>
              </a:buClr>
              <a:buFont typeface="Wingdings" panose="05000000000000000000" pitchFamily="2" charset="2"/>
              <a:buChar char="q"/>
            </a:pPr>
            <a:r>
              <a:rPr lang="en-US" sz="3200" dirty="0">
                <a:solidFill>
                  <a:schemeClr val="accent2"/>
                </a:solidFill>
              </a:rPr>
              <a:t> Audit Rules Governing </a:t>
            </a:r>
            <a:r>
              <a:rPr lang="en-US" sz="3200" b="1" u="sng" dirty="0">
                <a:solidFill>
                  <a:schemeClr val="accent2"/>
                </a:solidFill>
              </a:rPr>
              <a:t>All</a:t>
            </a:r>
            <a:r>
              <a:rPr lang="en-US" sz="3200" b="1" dirty="0">
                <a:solidFill>
                  <a:schemeClr val="accent2"/>
                </a:solidFill>
              </a:rPr>
              <a:t> </a:t>
            </a:r>
            <a:r>
              <a:rPr lang="en-US" sz="3200" dirty="0">
                <a:solidFill>
                  <a:schemeClr val="accent2"/>
                </a:solidFill>
              </a:rPr>
              <a:t>Federal </a:t>
            </a:r>
          </a:p>
          <a:p>
            <a:pPr marL="45720" indent="0">
              <a:spcBef>
                <a:spcPts val="0"/>
              </a:spcBef>
              <a:spcAft>
                <a:spcPts val="600"/>
              </a:spcAft>
              <a:buClr>
                <a:schemeClr val="accent2"/>
              </a:buClr>
              <a:buNone/>
            </a:pPr>
            <a:r>
              <a:rPr lang="en-US" sz="3200" dirty="0">
                <a:solidFill>
                  <a:schemeClr val="accent2"/>
                </a:solidFill>
              </a:rPr>
              <a:t>    Grants</a:t>
            </a:r>
          </a:p>
          <a:p>
            <a:pPr>
              <a:spcBef>
                <a:spcPts val="0"/>
              </a:spcBef>
              <a:spcAft>
                <a:spcPts val="600"/>
              </a:spcAft>
              <a:buClr>
                <a:schemeClr val="accent2"/>
              </a:buClr>
              <a:buFont typeface="Wingdings" panose="05000000000000000000" pitchFamily="2" charset="2"/>
              <a:buChar char="q"/>
            </a:pPr>
            <a:r>
              <a:rPr lang="en-US" sz="3200" dirty="0">
                <a:solidFill>
                  <a:schemeClr val="accent2"/>
                </a:solidFill>
              </a:rPr>
              <a:t> Office of Management and Budget</a:t>
            </a:r>
          </a:p>
          <a:p>
            <a:pPr marL="45720" indent="0">
              <a:spcBef>
                <a:spcPts val="0"/>
              </a:spcBef>
              <a:spcAft>
                <a:spcPts val="600"/>
              </a:spcAft>
              <a:buClr>
                <a:schemeClr val="accent2"/>
              </a:buClr>
              <a:buNone/>
            </a:pPr>
            <a:r>
              <a:rPr lang="en-US" sz="3200" dirty="0">
                <a:solidFill>
                  <a:schemeClr val="accent2"/>
                </a:solidFill>
              </a:rPr>
              <a:t>     (OMB)</a:t>
            </a:r>
          </a:p>
          <a:p>
            <a:pPr>
              <a:spcBef>
                <a:spcPts val="0"/>
              </a:spcBef>
              <a:spcAft>
                <a:spcPts val="600"/>
              </a:spcAft>
              <a:buClr>
                <a:schemeClr val="accent2"/>
              </a:buClr>
              <a:buFont typeface="Wingdings" panose="05000000000000000000" pitchFamily="2" charset="2"/>
              <a:buChar char="q"/>
            </a:pPr>
            <a:r>
              <a:rPr lang="en-US" sz="3200" dirty="0">
                <a:solidFill>
                  <a:schemeClr val="accent2"/>
                </a:solidFill>
              </a:rPr>
              <a:t> Uniform Grant Guidance (UGG)</a:t>
            </a:r>
          </a:p>
          <a:p>
            <a:pPr>
              <a:spcBef>
                <a:spcPts val="0"/>
              </a:spcBef>
              <a:spcAft>
                <a:spcPts val="600"/>
              </a:spcAft>
              <a:buClr>
                <a:schemeClr val="accent2"/>
              </a:buClr>
              <a:buFont typeface="Wingdings" panose="05000000000000000000" pitchFamily="2" charset="2"/>
              <a:buChar char="q"/>
            </a:pPr>
            <a:r>
              <a:rPr lang="en-US" sz="3200" dirty="0">
                <a:solidFill>
                  <a:schemeClr val="accent2"/>
                </a:solidFill>
              </a:rPr>
              <a:t> Revised Administrative Requirements</a:t>
            </a:r>
          </a:p>
          <a:p>
            <a:pPr>
              <a:spcBef>
                <a:spcPts val="0"/>
              </a:spcBef>
              <a:spcAft>
                <a:spcPts val="600"/>
              </a:spcAft>
              <a:buClr>
                <a:schemeClr val="accent2"/>
              </a:buClr>
              <a:buFont typeface="Wingdings" panose="05000000000000000000" pitchFamily="2" charset="2"/>
              <a:buChar char="q"/>
            </a:pPr>
            <a:r>
              <a:rPr lang="en-US" sz="3200" dirty="0">
                <a:solidFill>
                  <a:schemeClr val="accent2"/>
                </a:solidFill>
              </a:rPr>
              <a:t> Cost Principles</a:t>
            </a:r>
          </a:p>
        </p:txBody>
      </p:sp>
    </p:spTree>
    <p:extLst>
      <p:ext uri="{BB962C8B-B14F-4D97-AF65-F5344CB8AC3E}">
        <p14:creationId xmlns:p14="http://schemas.microsoft.com/office/powerpoint/2010/main" val="4076312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definition of EDGAR">
            <a:extLst>
              <a:ext uri="{FF2B5EF4-FFF2-40B4-BE49-F238E27FC236}">
                <a16:creationId xmlns:a16="http://schemas.microsoft.com/office/drawing/2014/main" id="{8734E1B5-725B-48E4-B0AB-151C7969E7BA}"/>
              </a:ext>
            </a:extLst>
          </p:cNvPr>
          <p:cNvSpPr/>
          <p:nvPr/>
        </p:nvSpPr>
        <p:spPr>
          <a:xfrm>
            <a:off x="761416" y="1049748"/>
            <a:ext cx="11022270" cy="4401205"/>
          </a:xfrm>
          <a:prstGeom prst="rect">
            <a:avLst/>
          </a:prstGeom>
        </p:spPr>
        <p:txBody>
          <a:bodyPr wrap="square">
            <a:spAutoFit/>
          </a:bodyPr>
          <a:lstStyle/>
          <a:p>
            <a:pPr marL="457200" indent="-457200">
              <a:buFont typeface="Wingdings" panose="05000000000000000000" pitchFamily="2" charset="2"/>
              <a:buChar char="q"/>
            </a:pPr>
            <a:r>
              <a:rPr lang="en-US" sz="2800" dirty="0">
                <a:solidFill>
                  <a:schemeClr val="accent2"/>
                </a:solidFill>
              </a:rPr>
              <a:t>Provides administrative requirements and oversight for ALL federal grant funds, to reduce the risk of waste, fraud and abuse</a:t>
            </a:r>
          </a:p>
          <a:p>
            <a:pPr marL="457200" indent="-457200">
              <a:buFont typeface="Wingdings" panose="05000000000000000000" pitchFamily="2" charset="2"/>
              <a:buChar char="q"/>
            </a:pPr>
            <a:r>
              <a:rPr lang="en-US" sz="2800" dirty="0">
                <a:solidFill>
                  <a:schemeClr val="accent2"/>
                </a:solidFill>
              </a:rPr>
              <a:t>When monitoring the state and LEAs for compliance, auditors use EDGAR as a guide to ensure written policies and procedures provide effective internal controls </a:t>
            </a:r>
          </a:p>
          <a:p>
            <a:pPr marL="457200" indent="-457200">
              <a:buFont typeface="Wingdings" panose="05000000000000000000" pitchFamily="2" charset="2"/>
              <a:buChar char="q"/>
            </a:pPr>
            <a:r>
              <a:rPr lang="en-US" sz="2800" dirty="0">
                <a:solidFill>
                  <a:schemeClr val="accent2"/>
                </a:solidFill>
              </a:rPr>
              <a:t>Grantees must have internal controls with written procedures for determining the allowability of costs charged to federal grants (200.302(b)(7))</a:t>
            </a:r>
          </a:p>
          <a:p>
            <a:pPr marL="457200" indent="-457200">
              <a:buFont typeface="Wingdings" panose="05000000000000000000" pitchFamily="2" charset="2"/>
              <a:buChar char="q"/>
            </a:pPr>
            <a:r>
              <a:rPr lang="en-US" sz="2800" dirty="0">
                <a:solidFill>
                  <a:schemeClr val="accent2"/>
                </a:solidFill>
              </a:rPr>
              <a:t>Failure to comply with EDGAR could lead to potentially </a:t>
            </a:r>
            <a:r>
              <a:rPr lang="en-US" sz="2800" b="1" dirty="0">
                <a:solidFill>
                  <a:srgbClr val="FFFF00"/>
                </a:solidFill>
              </a:rPr>
              <a:t>repaying</a:t>
            </a:r>
            <a:r>
              <a:rPr lang="en-US" sz="2800" dirty="0">
                <a:solidFill>
                  <a:schemeClr val="accent2"/>
                </a:solidFill>
              </a:rPr>
              <a:t> disallowed costs to the Education Department </a:t>
            </a:r>
            <a:r>
              <a:rPr lang="en-US" sz="2800" b="1" dirty="0">
                <a:solidFill>
                  <a:srgbClr val="FFFF00"/>
                </a:solidFill>
              </a:rPr>
              <a:t>with non-federal funds</a:t>
            </a:r>
          </a:p>
        </p:txBody>
      </p:sp>
      <p:sp>
        <p:nvSpPr>
          <p:cNvPr id="2" name="Rectangle 1">
            <a:extLst>
              <a:ext uri="{FF2B5EF4-FFF2-40B4-BE49-F238E27FC236}">
                <a16:creationId xmlns:a16="http://schemas.microsoft.com/office/drawing/2014/main" id="{78DC8924-6C90-4DC7-9D85-7107E1353A56}"/>
              </a:ext>
            </a:extLst>
          </p:cNvPr>
          <p:cNvSpPr/>
          <p:nvPr/>
        </p:nvSpPr>
        <p:spPr>
          <a:xfrm>
            <a:off x="1472682" y="223935"/>
            <a:ext cx="9246636" cy="830997"/>
          </a:xfrm>
          <a:prstGeom prst="rect">
            <a:avLst/>
          </a:prstGeom>
        </p:spPr>
        <p:txBody>
          <a:bodyPr wrap="square">
            <a:spAutoFit/>
          </a:bodyPr>
          <a:lstStyle/>
          <a:p>
            <a:pPr algn="ctr"/>
            <a:r>
              <a:rPr lang="en-US" sz="4800" b="1" dirty="0">
                <a:solidFill>
                  <a:schemeClr val="accent2"/>
                </a:solidFill>
                <a:latin typeface="+mj-lt"/>
                <a:ea typeface="Malgun Gothic" panose="020B0503020000020004" pitchFamily="34" charset="-127"/>
              </a:rPr>
              <a:t>What is the purpose of EDGAR?</a:t>
            </a:r>
            <a:endParaRPr lang="en-US" sz="4800" b="1" dirty="0">
              <a:solidFill>
                <a:schemeClr val="accent2"/>
              </a:solidFill>
              <a:latin typeface="+mj-lt"/>
            </a:endParaRPr>
          </a:p>
        </p:txBody>
      </p:sp>
    </p:spTree>
    <p:extLst>
      <p:ext uri="{BB962C8B-B14F-4D97-AF65-F5344CB8AC3E}">
        <p14:creationId xmlns:p14="http://schemas.microsoft.com/office/powerpoint/2010/main" val="1565788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8BAE238-69F1-FCC9-432B-327E97F14157}"/>
              </a:ext>
            </a:extLst>
          </p:cNvPr>
          <p:cNvSpPr>
            <a:spLocks noGrp="1"/>
          </p:cNvSpPr>
          <p:nvPr>
            <p:ph type="chart" idx="1"/>
          </p:nvPr>
        </p:nvSpPr>
        <p:spPr>
          <a:xfrm>
            <a:off x="1029479" y="1636874"/>
            <a:ext cx="10972800" cy="4648200"/>
          </a:xfrm>
        </p:spPr>
      </p:sp>
      <p:sp>
        <p:nvSpPr>
          <p:cNvPr id="10" name="Arrow: Right 9">
            <a:extLst>
              <a:ext uri="{FF2B5EF4-FFF2-40B4-BE49-F238E27FC236}">
                <a16:creationId xmlns:a16="http://schemas.microsoft.com/office/drawing/2014/main" id="{AE3EE41C-C165-ACBB-6718-B5BBFFD32BE8}"/>
              </a:ext>
            </a:extLst>
          </p:cNvPr>
          <p:cNvSpPr/>
          <p:nvPr/>
        </p:nvSpPr>
        <p:spPr>
          <a:xfrm rot="5400000">
            <a:off x="5699206" y="3195375"/>
            <a:ext cx="1109851" cy="484632"/>
          </a:xfrm>
          <a:prstGeom prst="rightArrow">
            <a:avLst/>
          </a:prstGeom>
          <a:solidFill>
            <a:srgbClr val="061411"/>
          </a:solidFill>
          <a:ln>
            <a:solidFill>
              <a:srgbClr val="0614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34734B-9D02-8F9A-3866-DE05890BE9FB}"/>
              </a:ext>
            </a:extLst>
          </p:cNvPr>
          <p:cNvSpPr/>
          <p:nvPr/>
        </p:nvSpPr>
        <p:spPr>
          <a:xfrm>
            <a:off x="4398107" y="1894697"/>
            <a:ext cx="3559890" cy="1129782"/>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40608"/>
                </a:solidFill>
              </a:rPr>
              <a:t>Inventory Management</a:t>
            </a:r>
          </a:p>
        </p:txBody>
      </p:sp>
      <p:sp>
        <p:nvSpPr>
          <p:cNvPr id="14" name="Arrow: Down 13">
            <a:extLst>
              <a:ext uri="{FF2B5EF4-FFF2-40B4-BE49-F238E27FC236}">
                <a16:creationId xmlns:a16="http://schemas.microsoft.com/office/drawing/2014/main" id="{7E32CBFF-22CC-8D00-2A87-E9E9949E87C3}"/>
              </a:ext>
            </a:extLst>
          </p:cNvPr>
          <p:cNvSpPr/>
          <p:nvPr/>
        </p:nvSpPr>
        <p:spPr>
          <a:xfrm rot="18103722">
            <a:off x="4359334" y="4009387"/>
            <a:ext cx="441338" cy="587542"/>
          </a:xfrm>
          <a:prstGeom prst="downArrow">
            <a:avLst>
              <a:gd name="adj1" fmla="val 50000"/>
              <a:gd name="adj2" fmla="val 42737"/>
            </a:avLst>
          </a:prstGeom>
          <a:solidFill>
            <a:srgbClr val="061411"/>
          </a:solidFill>
          <a:ln>
            <a:solidFill>
              <a:srgbClr val="0614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7EE5255-9590-059F-5C19-FD391C82EF27}"/>
              </a:ext>
            </a:extLst>
          </p:cNvPr>
          <p:cNvSpPr/>
          <p:nvPr/>
        </p:nvSpPr>
        <p:spPr>
          <a:xfrm rot="2760283">
            <a:off x="7525013" y="4071415"/>
            <a:ext cx="454535" cy="554646"/>
          </a:xfrm>
          <a:prstGeom prst="downArrow">
            <a:avLst/>
          </a:prstGeom>
          <a:solidFill>
            <a:srgbClr val="061411"/>
          </a:solidFill>
          <a:ln>
            <a:solidFill>
              <a:srgbClr val="0614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7EA914-10F1-8645-5954-9CDA3FF9F96B}"/>
              </a:ext>
            </a:extLst>
          </p:cNvPr>
          <p:cNvSpPr/>
          <p:nvPr/>
        </p:nvSpPr>
        <p:spPr>
          <a:xfrm>
            <a:off x="7867568" y="3065194"/>
            <a:ext cx="3377681" cy="1145040"/>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40608"/>
                </a:solidFill>
              </a:rPr>
              <a:t>Procurement</a:t>
            </a:r>
          </a:p>
        </p:txBody>
      </p:sp>
      <p:sp>
        <p:nvSpPr>
          <p:cNvPr id="2" name="Title 1">
            <a:extLst>
              <a:ext uri="{FF2B5EF4-FFF2-40B4-BE49-F238E27FC236}">
                <a16:creationId xmlns:a16="http://schemas.microsoft.com/office/drawing/2014/main" id="{314457F8-1931-46DD-B3DB-ED718ACFF96F}"/>
              </a:ext>
            </a:extLst>
          </p:cNvPr>
          <p:cNvSpPr>
            <a:spLocks noGrp="1"/>
          </p:cNvSpPr>
          <p:nvPr>
            <p:ph type="title"/>
          </p:nvPr>
        </p:nvSpPr>
        <p:spPr>
          <a:xfrm>
            <a:off x="3156857" y="533400"/>
            <a:ext cx="5878286" cy="1143000"/>
          </a:xfrm>
        </p:spPr>
        <p:txBody>
          <a:bodyPr>
            <a:normAutofit fontScale="90000"/>
          </a:bodyPr>
          <a:lstStyle/>
          <a:p>
            <a:pPr algn="ctr">
              <a:spcBef>
                <a:spcPts val="0"/>
              </a:spcBef>
            </a:pPr>
            <a:r>
              <a:rPr lang="en-US" sz="4800" b="1" dirty="0"/>
              <a:t>EDGAR Grants </a:t>
            </a:r>
            <a:br>
              <a:rPr lang="en-US" sz="4800" b="1" dirty="0"/>
            </a:br>
            <a:r>
              <a:rPr lang="en-US" sz="4800" b="1" dirty="0"/>
              <a:t>Management Systems</a:t>
            </a:r>
            <a:endParaRPr lang="en-US" sz="4800" dirty="0"/>
          </a:p>
        </p:txBody>
      </p:sp>
      <p:sp>
        <p:nvSpPr>
          <p:cNvPr id="9" name="Flowchart: Connector 8">
            <a:extLst>
              <a:ext uri="{FF2B5EF4-FFF2-40B4-BE49-F238E27FC236}">
                <a16:creationId xmlns:a16="http://schemas.microsoft.com/office/drawing/2014/main" id="{47B5619A-A84B-EEA4-72FA-1D9B9BA960EB}"/>
              </a:ext>
            </a:extLst>
          </p:cNvPr>
          <p:cNvSpPr/>
          <p:nvPr/>
        </p:nvSpPr>
        <p:spPr>
          <a:xfrm>
            <a:off x="4635374" y="4017531"/>
            <a:ext cx="3033766" cy="1831909"/>
          </a:xfrm>
          <a:prstGeom prst="flowChartConnector">
            <a:avLst/>
          </a:prstGeom>
          <a:solidFill>
            <a:schemeClr val="bg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70C11"/>
                </a:solidFill>
              </a:rPr>
              <a:t>EDGAR</a:t>
            </a:r>
          </a:p>
        </p:txBody>
      </p:sp>
      <p:sp>
        <p:nvSpPr>
          <p:cNvPr id="7" name="Rectangle 6">
            <a:extLst>
              <a:ext uri="{FF2B5EF4-FFF2-40B4-BE49-F238E27FC236}">
                <a16:creationId xmlns:a16="http://schemas.microsoft.com/office/drawing/2014/main" id="{913D2405-EC29-311F-3F48-D7F21BDFDCC2}"/>
              </a:ext>
            </a:extLst>
          </p:cNvPr>
          <p:cNvSpPr/>
          <p:nvPr/>
        </p:nvSpPr>
        <p:spPr>
          <a:xfrm>
            <a:off x="1029479" y="3065194"/>
            <a:ext cx="3461040" cy="1143000"/>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40608"/>
                </a:solidFill>
              </a:rPr>
              <a:t>Financial Management</a:t>
            </a:r>
          </a:p>
        </p:txBody>
      </p:sp>
    </p:spTree>
    <p:extLst>
      <p:ext uri="{BB962C8B-B14F-4D97-AF65-F5344CB8AC3E}">
        <p14:creationId xmlns:p14="http://schemas.microsoft.com/office/powerpoint/2010/main" val="111204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16652-63DD-4837-BA72-EB433AC9D266}"/>
              </a:ext>
            </a:extLst>
          </p:cNvPr>
          <p:cNvSpPr/>
          <p:nvPr/>
        </p:nvSpPr>
        <p:spPr>
          <a:xfrm>
            <a:off x="699796" y="1782147"/>
            <a:ext cx="10571584" cy="5221942"/>
          </a:xfrm>
          <a:prstGeom prst="rect">
            <a:avLst/>
          </a:prstGeom>
        </p:spPr>
        <p:txBody>
          <a:bodyPr wrap="square">
            <a:spAutoFit/>
          </a:bodyPr>
          <a:lstStyle/>
          <a:p>
            <a:pPr marL="457200" indent="-457200">
              <a:spcBef>
                <a:spcPts val="6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Allowability Procedures </a:t>
            </a:r>
          </a:p>
          <a:p>
            <a:pPr marL="457200" indent="-457200">
              <a:spcBef>
                <a:spcPts val="6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Cash Management Procedures     </a:t>
            </a:r>
          </a:p>
          <a:p>
            <a:pPr marL="457200" indent="-457200">
              <a:spcBef>
                <a:spcPts val="6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Conflict of Interest Policy</a:t>
            </a:r>
          </a:p>
          <a:p>
            <a:pPr marL="457200" indent="-457200">
              <a:spcBef>
                <a:spcPts val="6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Procurement Procedures </a:t>
            </a:r>
          </a:p>
          <a:p>
            <a:pPr marL="457200" indent="-457200">
              <a:spcBef>
                <a:spcPts val="6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Procedures for Managing Equipment</a:t>
            </a:r>
          </a:p>
          <a:p>
            <a:pPr marL="457200" indent="-457200">
              <a:spcBef>
                <a:spcPts val="10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Time and Effort Policies and Procedures</a:t>
            </a:r>
          </a:p>
          <a:p>
            <a:pPr marL="457200" indent="-457200">
              <a:spcBef>
                <a:spcPts val="1000"/>
              </a:spcBef>
              <a:buSzPct val="80000"/>
              <a:buFont typeface="Wingdings" panose="05000000000000000000" pitchFamily="2" charset="2"/>
              <a:buChar char="q"/>
            </a:pPr>
            <a:r>
              <a:rPr lang="en-US" sz="2800" dirty="0">
                <a:solidFill>
                  <a:schemeClr val="accent2"/>
                </a:solidFill>
                <a:latin typeface="Microsoft Sans Serif" panose="020B0604020202020204" pitchFamily="34" charset="0"/>
              </a:rPr>
              <a:t>Written Method for Conducting Technical Evaluations of Proposals and Selecting Recipients</a:t>
            </a:r>
          </a:p>
          <a:p>
            <a:pPr>
              <a:spcBef>
                <a:spcPts val="1000"/>
              </a:spcBef>
              <a:buSzPct val="80000"/>
            </a:pPr>
            <a:r>
              <a:rPr lang="en-US" sz="2800" b="1" i="1" dirty="0">
                <a:solidFill>
                  <a:schemeClr val="accent2"/>
                </a:solidFill>
                <a:latin typeface="Microsoft Sans Serif" panose="020B0604020202020204" pitchFamily="34" charset="0"/>
              </a:rPr>
              <a:t>     </a:t>
            </a:r>
          </a:p>
          <a:p>
            <a:pPr>
              <a:spcBef>
                <a:spcPts val="1000"/>
              </a:spcBef>
              <a:buClr>
                <a:srgbClr val="1CADE4"/>
              </a:buClr>
              <a:buSzPct val="80000"/>
            </a:pPr>
            <a:r>
              <a:rPr lang="en-US" sz="2800" b="1" i="1" dirty="0">
                <a:solidFill>
                  <a:schemeClr val="accent2"/>
                </a:solidFill>
                <a:latin typeface="Microsoft Sans Serif" panose="020B0604020202020204" pitchFamily="34" charset="0"/>
              </a:rPr>
              <a:t>                                                   </a:t>
            </a:r>
            <a:endParaRPr lang="en-US" sz="2800" b="1" dirty="0">
              <a:solidFill>
                <a:schemeClr val="accent2"/>
              </a:solidFill>
              <a:latin typeface="Microsoft Sans Serif" panose="020B0604020202020204" pitchFamily="34" charset="0"/>
            </a:endParaRPr>
          </a:p>
        </p:txBody>
      </p:sp>
      <p:sp>
        <p:nvSpPr>
          <p:cNvPr id="2" name="Title 1">
            <a:extLst>
              <a:ext uri="{FF2B5EF4-FFF2-40B4-BE49-F238E27FC236}">
                <a16:creationId xmlns:a16="http://schemas.microsoft.com/office/drawing/2014/main" id="{414172A1-6D57-4F2E-B1EC-33CFD974C1B1}"/>
              </a:ext>
            </a:extLst>
          </p:cNvPr>
          <p:cNvSpPr>
            <a:spLocks noGrp="1"/>
          </p:cNvSpPr>
          <p:nvPr>
            <p:ph type="title"/>
          </p:nvPr>
        </p:nvSpPr>
        <p:spPr>
          <a:xfrm>
            <a:off x="1276739" y="192954"/>
            <a:ext cx="9638523" cy="1405812"/>
          </a:xfrm>
        </p:spPr>
        <p:txBody>
          <a:bodyPr>
            <a:normAutofit/>
          </a:bodyPr>
          <a:lstStyle/>
          <a:p>
            <a:pPr algn="ctr"/>
            <a:r>
              <a:rPr lang="en-US" dirty="0"/>
              <a:t>EDGAR </a:t>
            </a:r>
            <a:br>
              <a:rPr lang="en-US" dirty="0"/>
            </a:br>
            <a:r>
              <a:rPr lang="en-US" dirty="0">
                <a:solidFill>
                  <a:srgbClr val="FFFF00"/>
                </a:solidFill>
              </a:rPr>
              <a:t>Required Policies and Procedures</a:t>
            </a:r>
          </a:p>
        </p:txBody>
      </p:sp>
      <p:pic>
        <p:nvPicPr>
          <p:cNvPr id="3" name="Picture 2">
            <a:extLst>
              <a:ext uri="{FF2B5EF4-FFF2-40B4-BE49-F238E27FC236}">
                <a16:creationId xmlns:a16="http://schemas.microsoft.com/office/drawing/2014/main" id="{43934BB7-D0DE-4033-A273-08EAB4FDBA2D}"/>
              </a:ext>
            </a:extLst>
          </p:cNvPr>
          <p:cNvPicPr>
            <a:picLocks noChangeAspect="1"/>
          </p:cNvPicPr>
          <p:nvPr/>
        </p:nvPicPr>
        <p:blipFill>
          <a:blip r:embed="rId3"/>
          <a:stretch>
            <a:fillRect/>
          </a:stretch>
        </p:blipFill>
        <p:spPr>
          <a:xfrm>
            <a:off x="9016472" y="1715160"/>
            <a:ext cx="2505067" cy="2427840"/>
          </a:xfrm>
          <a:prstGeom prst="rect">
            <a:avLst/>
          </a:prstGeom>
        </p:spPr>
      </p:pic>
    </p:spTree>
    <p:extLst>
      <p:ext uri="{BB962C8B-B14F-4D97-AF65-F5344CB8AC3E}">
        <p14:creationId xmlns:p14="http://schemas.microsoft.com/office/powerpoint/2010/main" val="425269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rriage and money">
            <a:extLst>
              <a:ext uri="{FF2B5EF4-FFF2-40B4-BE49-F238E27FC236}">
                <a16:creationId xmlns:a16="http://schemas.microsoft.com/office/drawing/2014/main" id="{991683CD-DD59-4FE8-9B70-69B7F07953C8}"/>
              </a:ext>
            </a:extLst>
          </p:cNvPr>
          <p:cNvPicPr>
            <a:picLocks noChangeAspect="1"/>
          </p:cNvPicPr>
          <p:nvPr/>
        </p:nvPicPr>
        <p:blipFill>
          <a:blip r:embed="rId3"/>
          <a:stretch>
            <a:fillRect/>
          </a:stretch>
        </p:blipFill>
        <p:spPr>
          <a:xfrm>
            <a:off x="3648974" y="1411588"/>
            <a:ext cx="4295954" cy="2370666"/>
          </a:xfrm>
          <a:prstGeom prst="rect">
            <a:avLst/>
          </a:prstGeom>
          <a:effectLst>
            <a:softEdge rad="12700"/>
          </a:effectLst>
          <a:scene3d>
            <a:camera prst="orthographicFront"/>
            <a:lightRig rig="threePt" dir="t"/>
          </a:scene3d>
          <a:sp3d>
            <a:bevelT w="152400" h="50800" prst="softRound"/>
          </a:sp3d>
        </p:spPr>
      </p:pic>
      <p:sp>
        <p:nvSpPr>
          <p:cNvPr id="2" name="Text Placeholder 1">
            <a:extLst>
              <a:ext uri="{FF2B5EF4-FFF2-40B4-BE49-F238E27FC236}">
                <a16:creationId xmlns:a16="http://schemas.microsoft.com/office/drawing/2014/main" id="{E33A04C5-215C-4D0F-980B-99EF28503E56}"/>
              </a:ext>
            </a:extLst>
          </p:cNvPr>
          <p:cNvSpPr>
            <a:spLocks noGrp="1"/>
          </p:cNvSpPr>
          <p:nvPr>
            <p:ph type="body" idx="1"/>
          </p:nvPr>
        </p:nvSpPr>
        <p:spPr>
          <a:xfrm>
            <a:off x="1563510" y="4248507"/>
            <a:ext cx="9064981" cy="1600202"/>
          </a:xfrm>
        </p:spPr>
        <p:txBody>
          <a:bodyPr>
            <a:normAutofit/>
          </a:bodyPr>
          <a:lstStyle/>
          <a:p>
            <a:r>
              <a:rPr lang="en-US" sz="4000" dirty="0">
                <a:solidFill>
                  <a:schemeClr val="accent2"/>
                </a:solidFill>
              </a:rPr>
              <a:t>IDEA &amp; EDGAR Regulations</a:t>
            </a:r>
            <a:br>
              <a:rPr lang="en-US" sz="4000" dirty="0">
                <a:solidFill>
                  <a:schemeClr val="accent2"/>
                </a:solidFill>
              </a:rPr>
            </a:br>
            <a:r>
              <a:rPr lang="en-US" sz="4000" dirty="0">
                <a:solidFill>
                  <a:schemeClr val="accent2"/>
                </a:solidFill>
              </a:rPr>
              <a:t>must be used together!!</a:t>
            </a:r>
          </a:p>
        </p:txBody>
      </p:sp>
    </p:spTree>
    <p:extLst>
      <p:ext uri="{BB962C8B-B14F-4D97-AF65-F5344CB8AC3E}">
        <p14:creationId xmlns:p14="http://schemas.microsoft.com/office/powerpoint/2010/main" val="147458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6C0313-0EDC-4201-BF18-1AAE6273D470}"/>
              </a:ext>
            </a:extLst>
          </p:cNvPr>
          <p:cNvSpPr>
            <a:spLocks noGrp="1"/>
          </p:cNvSpPr>
          <p:nvPr>
            <p:ph type="title"/>
          </p:nvPr>
        </p:nvSpPr>
        <p:spPr>
          <a:xfrm>
            <a:off x="2527184" y="343989"/>
            <a:ext cx="6516149" cy="1356360"/>
          </a:xfrm>
        </p:spPr>
        <p:txBody>
          <a:bodyPr vert="horz" lIns="91440" tIns="45720" rIns="91440" bIns="45720" rtlCol="0" anchor="ctr">
            <a:normAutofit/>
          </a:bodyPr>
          <a:lstStyle/>
          <a:p>
            <a:r>
              <a:rPr lang="en-US" b="1" kern="1200" dirty="0">
                <a:latin typeface="+mj-lt"/>
                <a:ea typeface="+mj-ea"/>
                <a:cs typeface="+mj-cs"/>
              </a:rPr>
              <a:t> Important Fiscal Acronyms</a:t>
            </a:r>
          </a:p>
        </p:txBody>
      </p:sp>
      <p:sp>
        <p:nvSpPr>
          <p:cNvPr id="7" name="Rectangle 6">
            <a:extLst>
              <a:ext uri="{FF2B5EF4-FFF2-40B4-BE49-F238E27FC236}">
                <a16:creationId xmlns:a16="http://schemas.microsoft.com/office/drawing/2014/main" id="{CA49ED29-3CEB-46AE-BFE9-79CEB7640B56}"/>
              </a:ext>
            </a:extLst>
          </p:cNvPr>
          <p:cNvSpPr/>
          <p:nvPr/>
        </p:nvSpPr>
        <p:spPr>
          <a:xfrm>
            <a:off x="342900" y="1724025"/>
            <a:ext cx="5554980" cy="4789986"/>
          </a:xfrm>
          <a:prstGeom prst="rect">
            <a:avLst/>
          </a:prstGeom>
        </p:spPr>
        <p:txBody>
          <a:bodyPr vert="horz" lIns="91440" tIns="45720" rIns="91440" bIns="45720" rtlCol="0">
            <a:normAutofit fontScale="70000" lnSpcReduction="20000"/>
          </a:bodyPr>
          <a:lstStyle/>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CEIS</a:t>
            </a:r>
            <a:r>
              <a:rPr lang="en-US" sz="4000" dirty="0">
                <a:solidFill>
                  <a:srgbClr val="FFFFFF"/>
                </a:solidFill>
              </a:rPr>
              <a:t> Coordinated Early   </a:t>
            </a:r>
          </a:p>
          <a:p>
            <a:pPr marL="274320" lvl="1" defTabSz="914400">
              <a:lnSpc>
                <a:spcPct val="90000"/>
              </a:lnSpc>
              <a:spcAft>
                <a:spcPts val="600"/>
              </a:spcAft>
              <a:buClr>
                <a:srgbClr val="FFFFFF"/>
              </a:buClr>
              <a:buSzPct val="80000"/>
            </a:pPr>
            <a:r>
              <a:rPr lang="en-US" sz="4000" dirty="0">
                <a:solidFill>
                  <a:srgbClr val="FFFFFF"/>
                </a:solidFill>
              </a:rPr>
              <a:t>       Intervening Services </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EDGAR</a:t>
            </a:r>
            <a:r>
              <a:rPr lang="en-US" sz="4000" dirty="0">
                <a:solidFill>
                  <a:srgbClr val="FFFFFF"/>
                </a:solidFill>
              </a:rPr>
              <a:t>-Education Department General Administrative Regulations</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GEPA</a:t>
            </a:r>
            <a:r>
              <a:rPr lang="en-US" sz="4000" dirty="0">
                <a:solidFill>
                  <a:srgbClr val="FFFFFF"/>
                </a:solidFill>
              </a:rPr>
              <a:t>-General Education Provisions Act</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LEA</a:t>
            </a:r>
            <a:r>
              <a:rPr lang="en-US" sz="4000" dirty="0">
                <a:solidFill>
                  <a:srgbClr val="FFFFFF"/>
                </a:solidFill>
              </a:rPr>
              <a:t>-Local Education Agency</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LRE</a:t>
            </a:r>
            <a:r>
              <a:rPr lang="en-US" sz="4000" dirty="0">
                <a:solidFill>
                  <a:srgbClr val="FFFFFF"/>
                </a:solidFill>
              </a:rPr>
              <a:t>-Least Restrictive Environment</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MFS</a:t>
            </a:r>
            <a:r>
              <a:rPr lang="en-US" sz="4000" dirty="0">
                <a:solidFill>
                  <a:srgbClr val="FFFFFF"/>
                </a:solidFill>
              </a:rPr>
              <a:t>-Maintenance of State Financial Support</a:t>
            </a:r>
          </a:p>
          <a:p>
            <a:pPr marL="845820" lvl="1" indent="-571500" defTabSz="914400">
              <a:lnSpc>
                <a:spcPct val="90000"/>
              </a:lnSpc>
              <a:spcAft>
                <a:spcPts val="600"/>
              </a:spcAft>
              <a:buClr>
                <a:srgbClr val="FFFFFF"/>
              </a:buClr>
              <a:buSzPct val="80000"/>
              <a:buFont typeface="Wingdings" panose="05000000000000000000" pitchFamily="2" charset="2"/>
              <a:buChar char="q"/>
            </a:pPr>
            <a:r>
              <a:rPr lang="en-US" sz="4000" dirty="0">
                <a:solidFill>
                  <a:srgbClr val="FFFF00"/>
                </a:solidFill>
              </a:rPr>
              <a:t>MOE</a:t>
            </a:r>
            <a:r>
              <a:rPr lang="en-US" sz="4000" dirty="0">
                <a:solidFill>
                  <a:srgbClr val="FFFFFF"/>
                </a:solidFill>
              </a:rPr>
              <a:t>-Maintenance of Effort </a:t>
            </a:r>
          </a:p>
          <a:p>
            <a:pPr lvl="1" indent="-182880" defTabSz="914400">
              <a:lnSpc>
                <a:spcPct val="90000"/>
              </a:lnSpc>
              <a:spcAft>
                <a:spcPts val="600"/>
              </a:spcAft>
              <a:buClr>
                <a:srgbClr val="FFFFFF"/>
              </a:buClr>
              <a:buSzPct val="80000"/>
              <a:buFont typeface="Corbel" pitchFamily="34" charset="0"/>
              <a:buChar char="•"/>
            </a:pPr>
            <a:endParaRPr lang="en-US" sz="1900" b="1" dirty="0">
              <a:solidFill>
                <a:srgbClr val="FFFFFF"/>
              </a:solidFill>
            </a:endParaRPr>
          </a:p>
        </p:txBody>
      </p:sp>
      <p:sp>
        <p:nvSpPr>
          <p:cNvPr id="12" name="Content Placeholder 3">
            <a:extLst>
              <a:ext uri="{FF2B5EF4-FFF2-40B4-BE49-F238E27FC236}">
                <a16:creationId xmlns:a16="http://schemas.microsoft.com/office/drawing/2014/main" id="{A4C0E27D-0DDB-489F-85D8-1B256FE77E2A}"/>
              </a:ext>
            </a:extLst>
          </p:cNvPr>
          <p:cNvSpPr>
            <a:spLocks noGrp="1"/>
          </p:cNvSpPr>
          <p:nvPr>
            <p:ph sz="half" idx="2"/>
          </p:nvPr>
        </p:nvSpPr>
        <p:spPr>
          <a:xfrm>
            <a:off x="5897880" y="1700348"/>
            <a:ext cx="5703570" cy="4674325"/>
          </a:xfrm>
        </p:spPr>
        <p:txBody>
          <a:bodyPr/>
          <a:lstStyle/>
          <a:p>
            <a:pPr lvl="1">
              <a:buFont typeface="Wingdings" panose="05000000000000000000" pitchFamily="2" charset="2"/>
              <a:buChar char="q"/>
            </a:pPr>
            <a:r>
              <a:rPr lang="en-US" sz="2800" dirty="0">
                <a:solidFill>
                  <a:srgbClr val="FFFF00"/>
                </a:solidFill>
              </a:rPr>
              <a:t>	OMB</a:t>
            </a:r>
            <a:r>
              <a:rPr lang="en-US" sz="2800" dirty="0">
                <a:solidFill>
                  <a:srgbClr val="FFFFFF"/>
                </a:solidFill>
              </a:rPr>
              <a:t>-Office of Management         	and Budget</a:t>
            </a:r>
          </a:p>
          <a:p>
            <a:pPr lvl="1">
              <a:buFont typeface="Wingdings" panose="05000000000000000000" pitchFamily="2" charset="2"/>
              <a:buChar char="q"/>
            </a:pPr>
            <a:r>
              <a:rPr lang="en-US" sz="2800" dirty="0">
                <a:solidFill>
                  <a:srgbClr val="FFFF00"/>
                </a:solidFill>
              </a:rPr>
              <a:t> 	OSEP</a:t>
            </a:r>
            <a:r>
              <a:rPr lang="en-US" sz="2800" dirty="0">
                <a:solidFill>
                  <a:schemeClr val="accent2"/>
                </a:solidFill>
              </a:rPr>
              <a:t>-Office of Special 	Education Programs</a:t>
            </a:r>
          </a:p>
          <a:p>
            <a:pPr lvl="1">
              <a:buFont typeface="Wingdings" panose="05000000000000000000" pitchFamily="2" charset="2"/>
              <a:buChar char="q"/>
            </a:pPr>
            <a:r>
              <a:rPr lang="en-US" sz="2800" dirty="0">
                <a:solidFill>
                  <a:srgbClr val="FFFF00"/>
                </a:solidFill>
              </a:rPr>
              <a:t>	PAR</a:t>
            </a:r>
            <a:r>
              <a:rPr lang="en-US" sz="2800" dirty="0">
                <a:solidFill>
                  <a:schemeClr val="accent2"/>
                </a:solidFill>
              </a:rPr>
              <a:t>-Personnel Activity Report</a:t>
            </a:r>
          </a:p>
          <a:p>
            <a:pPr lvl="1">
              <a:buFont typeface="Wingdings" panose="05000000000000000000" pitchFamily="2" charset="2"/>
              <a:buChar char="q"/>
            </a:pPr>
            <a:r>
              <a:rPr lang="en-US" sz="2800" dirty="0">
                <a:solidFill>
                  <a:srgbClr val="FFFF00"/>
                </a:solidFill>
              </a:rPr>
              <a:t>	SEA</a:t>
            </a:r>
            <a:r>
              <a:rPr lang="en-US" sz="2800" dirty="0">
                <a:solidFill>
                  <a:schemeClr val="accent2"/>
                </a:solidFill>
              </a:rPr>
              <a:t>-State Education Agency</a:t>
            </a:r>
          </a:p>
          <a:p>
            <a:pPr lvl="1">
              <a:buFont typeface="Wingdings" panose="05000000000000000000" pitchFamily="2" charset="2"/>
              <a:buChar char="q"/>
            </a:pPr>
            <a:r>
              <a:rPr lang="en-US" sz="2800" dirty="0">
                <a:solidFill>
                  <a:srgbClr val="FFFF00"/>
                </a:solidFill>
              </a:rPr>
              <a:t>	UGG</a:t>
            </a:r>
            <a:r>
              <a:rPr lang="en-US" sz="2800" dirty="0">
                <a:solidFill>
                  <a:schemeClr val="accent2"/>
                </a:solidFill>
              </a:rPr>
              <a:t>-Uniform Grant Guidance</a:t>
            </a:r>
          </a:p>
          <a:p>
            <a:endParaRPr lang="en-US" dirty="0"/>
          </a:p>
        </p:txBody>
      </p:sp>
    </p:spTree>
    <p:extLst>
      <p:ext uri="{BB962C8B-B14F-4D97-AF65-F5344CB8AC3E}">
        <p14:creationId xmlns:p14="http://schemas.microsoft.com/office/powerpoint/2010/main" val="202267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168D36-4E4E-4698-89F5-EE9ADF1B8B2D}"/>
              </a:ext>
            </a:extLst>
          </p:cNvPr>
          <p:cNvSpPr/>
          <p:nvPr/>
        </p:nvSpPr>
        <p:spPr>
          <a:xfrm>
            <a:off x="1119674" y="2192694"/>
            <a:ext cx="9470572" cy="3970318"/>
          </a:xfrm>
          <a:prstGeom prst="rect">
            <a:avLst/>
          </a:prstGeom>
        </p:spPr>
        <p:txBody>
          <a:bodyPr wrap="square">
            <a:spAutoFit/>
          </a:bodyPr>
          <a:lstStyle/>
          <a:p>
            <a:r>
              <a:rPr lang="en-US" sz="2800" dirty="0">
                <a:solidFill>
                  <a:schemeClr val="accent2"/>
                </a:solidFill>
                <a:ea typeface="Microsoft Sans Serif" panose="020B0604020202020204" pitchFamily="34" charset="0"/>
                <a:cs typeface="Microsoft Sans Serif" panose="020B0604020202020204" pitchFamily="34" charset="0"/>
              </a:rPr>
              <a:t>For example:</a:t>
            </a:r>
          </a:p>
          <a:p>
            <a:r>
              <a:rPr lang="en-US" sz="2800" dirty="0">
                <a:solidFill>
                  <a:schemeClr val="accent2"/>
                </a:solidFill>
                <a:ea typeface="Microsoft Sans Serif" panose="020B0604020202020204" pitchFamily="34" charset="0"/>
                <a:cs typeface="Microsoft Sans Serif" panose="020B0604020202020204" pitchFamily="34" charset="0"/>
              </a:rPr>
              <a:t>EDGAR permits attorney’s fees to be expensed under certain circumstances (2 CFR 200.435).  </a:t>
            </a:r>
          </a:p>
          <a:p>
            <a:endParaRPr lang="en-US" sz="2800" dirty="0">
              <a:solidFill>
                <a:schemeClr val="accent2"/>
              </a:solidFill>
              <a:ea typeface="Microsoft Sans Serif" panose="020B0604020202020204" pitchFamily="34" charset="0"/>
              <a:cs typeface="Microsoft Sans Serif" panose="020B0604020202020204" pitchFamily="34" charset="0"/>
            </a:endParaRPr>
          </a:p>
          <a:p>
            <a:r>
              <a:rPr lang="en-US" sz="2800" dirty="0">
                <a:solidFill>
                  <a:srgbClr val="FFFF00"/>
                </a:solidFill>
                <a:ea typeface="Microsoft Sans Serif" panose="020B0604020202020204" pitchFamily="34" charset="0"/>
                <a:cs typeface="Microsoft Sans Serif" panose="020B0604020202020204" pitchFamily="34" charset="0"/>
              </a:rPr>
              <a:t>However, IDEA states that Part B funds may not be used to pay attorney’s fees or costs of a party related to action or proceeding under section 615 of the Act and subpart E [Procedural Safeguards] of the regulations (34 CFR300.517(b)). Therefore, IDEA funds may not be used to pay attorney’s fees. </a:t>
            </a:r>
          </a:p>
        </p:txBody>
      </p:sp>
      <p:sp>
        <p:nvSpPr>
          <p:cNvPr id="4" name="Rectangle 3">
            <a:extLst>
              <a:ext uri="{FF2B5EF4-FFF2-40B4-BE49-F238E27FC236}">
                <a16:creationId xmlns:a16="http://schemas.microsoft.com/office/drawing/2014/main" id="{85A00A9E-E298-4462-BA81-10F68BD853B5}"/>
              </a:ext>
            </a:extLst>
          </p:cNvPr>
          <p:cNvSpPr/>
          <p:nvPr/>
        </p:nvSpPr>
        <p:spPr>
          <a:xfrm>
            <a:off x="1771261" y="496029"/>
            <a:ext cx="8649478" cy="1323439"/>
          </a:xfrm>
          <a:prstGeom prst="rect">
            <a:avLst/>
          </a:prstGeom>
        </p:spPr>
        <p:txBody>
          <a:bodyPr wrap="square">
            <a:spAutoFit/>
          </a:bodyPr>
          <a:lstStyle/>
          <a:p>
            <a:pPr algn="ctr"/>
            <a:r>
              <a:rPr lang="en-US" sz="4000" b="1" dirty="0">
                <a:solidFill>
                  <a:schemeClr val="accent2"/>
                </a:solidFill>
                <a:latin typeface="+mj-lt"/>
                <a:ea typeface="Microsoft Sans Serif" panose="020B0604020202020204" pitchFamily="34" charset="0"/>
                <a:cs typeface="Microsoft Sans Serif" panose="020B0604020202020204" pitchFamily="34" charset="0"/>
              </a:rPr>
              <a:t>Use of IDEA grant funds </a:t>
            </a:r>
          </a:p>
          <a:p>
            <a:pPr algn="ctr"/>
            <a:r>
              <a:rPr lang="en-US" sz="4000" b="1" dirty="0">
                <a:solidFill>
                  <a:schemeClr val="accent2"/>
                </a:solidFill>
                <a:latin typeface="+mj-lt"/>
                <a:ea typeface="Microsoft Sans Serif" panose="020B0604020202020204" pitchFamily="34" charset="0"/>
                <a:cs typeface="Microsoft Sans Serif" panose="020B0604020202020204" pitchFamily="34" charset="0"/>
              </a:rPr>
              <a:t>must comply with EDGAR!</a:t>
            </a:r>
          </a:p>
        </p:txBody>
      </p:sp>
    </p:spTree>
    <p:extLst>
      <p:ext uri="{BB962C8B-B14F-4D97-AF65-F5344CB8AC3E}">
        <p14:creationId xmlns:p14="http://schemas.microsoft.com/office/powerpoint/2010/main" val="155076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6D033C-1A0C-41DE-B124-A60221E9E209}"/>
              </a:ext>
            </a:extLst>
          </p:cNvPr>
          <p:cNvSpPr>
            <a:spLocks noGrp="1"/>
          </p:cNvSpPr>
          <p:nvPr>
            <p:ph type="title"/>
          </p:nvPr>
        </p:nvSpPr>
        <p:spPr>
          <a:xfrm>
            <a:off x="2496629" y="337494"/>
            <a:ext cx="7198743" cy="1356360"/>
          </a:xfrm>
        </p:spPr>
        <p:txBody>
          <a:bodyPr anchor="ctr">
            <a:normAutofit/>
          </a:bodyPr>
          <a:lstStyle/>
          <a:p>
            <a:r>
              <a:rPr lang="en-US" b="1" dirty="0"/>
              <a:t>IDEA Fiscal Requirements</a:t>
            </a:r>
          </a:p>
        </p:txBody>
      </p:sp>
      <p:pic>
        <p:nvPicPr>
          <p:cNvPr id="4" name="Picture 3">
            <a:extLst>
              <a:ext uri="{FF2B5EF4-FFF2-40B4-BE49-F238E27FC236}">
                <a16:creationId xmlns:a16="http://schemas.microsoft.com/office/drawing/2014/main" id="{1497C915-7090-4586-A080-F4E0FC31E9D9}"/>
              </a:ext>
            </a:extLst>
          </p:cNvPr>
          <p:cNvPicPr>
            <a:picLocks noChangeAspect="1"/>
          </p:cNvPicPr>
          <p:nvPr/>
        </p:nvPicPr>
        <p:blipFill>
          <a:blip r:embed="rId3"/>
          <a:stretch>
            <a:fillRect/>
          </a:stretch>
        </p:blipFill>
        <p:spPr>
          <a:xfrm>
            <a:off x="9053" y="1792586"/>
            <a:ext cx="3311305" cy="3340729"/>
          </a:xfrm>
          <a:prstGeom prst="rect">
            <a:avLst/>
          </a:prstGeom>
          <a:noFill/>
        </p:spPr>
      </p:pic>
      <p:sp>
        <p:nvSpPr>
          <p:cNvPr id="6" name="Content Placeholder 2">
            <a:extLst>
              <a:ext uri="{FF2B5EF4-FFF2-40B4-BE49-F238E27FC236}">
                <a16:creationId xmlns:a16="http://schemas.microsoft.com/office/drawing/2014/main" id="{DB791AA9-7283-1782-7130-B7F52BD3703E}"/>
              </a:ext>
            </a:extLst>
          </p:cNvPr>
          <p:cNvSpPr>
            <a:spLocks noGrp="1"/>
          </p:cNvSpPr>
          <p:nvPr>
            <p:ph sz="half" idx="1"/>
          </p:nvPr>
        </p:nvSpPr>
        <p:spPr>
          <a:xfrm>
            <a:off x="3320358" y="1693854"/>
            <a:ext cx="8861080" cy="3745872"/>
          </a:xfrm>
        </p:spPr>
        <p:txBody>
          <a:bodyPr>
            <a:normAutofit/>
          </a:bodyPr>
          <a:lstStyle/>
          <a:p>
            <a:pPr>
              <a:buFont typeface="Wingdings" panose="05000000000000000000" pitchFamily="2" charset="2"/>
              <a:buChar char="q"/>
            </a:pPr>
            <a:r>
              <a:rPr lang="en-US" sz="2500" dirty="0"/>
              <a:t> Excess Cost</a:t>
            </a:r>
          </a:p>
          <a:p>
            <a:pPr>
              <a:buFont typeface="Wingdings" panose="05000000000000000000" pitchFamily="2" charset="2"/>
              <a:buChar char="q"/>
            </a:pPr>
            <a:r>
              <a:rPr lang="en-US" sz="2500" dirty="0"/>
              <a:t> Allowable Cost</a:t>
            </a:r>
          </a:p>
          <a:p>
            <a:pPr>
              <a:buFont typeface="Wingdings" panose="05000000000000000000" pitchFamily="2" charset="2"/>
              <a:buChar char="q"/>
            </a:pPr>
            <a:r>
              <a:rPr lang="en-US" sz="2500" dirty="0"/>
              <a:t> Proportionate Share for Equitable Services of </a:t>
            </a:r>
          </a:p>
          <a:p>
            <a:pPr marL="274320" lvl="1" indent="0">
              <a:buNone/>
            </a:pPr>
            <a:r>
              <a:rPr lang="en-US" sz="2300" dirty="0"/>
              <a:t> </a:t>
            </a:r>
            <a:r>
              <a:rPr lang="en-US" sz="2500" dirty="0"/>
              <a:t>Parentally Placed Private School Students with Disabilities</a:t>
            </a:r>
          </a:p>
          <a:p>
            <a:pPr>
              <a:buFont typeface="Wingdings" panose="05000000000000000000" pitchFamily="2" charset="2"/>
              <a:buChar char="q"/>
            </a:pPr>
            <a:r>
              <a:rPr lang="en-US" sz="2500" dirty="0"/>
              <a:t> Comprehensive Coordinated Early Intervening Services (CCEIS)</a:t>
            </a:r>
          </a:p>
          <a:p>
            <a:pPr>
              <a:buFont typeface="Wingdings" panose="05000000000000000000" pitchFamily="2" charset="2"/>
              <a:buChar char="q"/>
            </a:pPr>
            <a:r>
              <a:rPr lang="en-US" sz="2500" dirty="0"/>
              <a:t> Maintenance of Effort (MOE)</a:t>
            </a:r>
          </a:p>
          <a:p>
            <a:pPr>
              <a:buFont typeface="Wingdings" panose="05000000000000000000" pitchFamily="2" charset="2"/>
              <a:buChar char="q"/>
            </a:pPr>
            <a:r>
              <a:rPr lang="en-US" sz="2500" dirty="0"/>
              <a:t> Supplement not Supplant</a:t>
            </a:r>
          </a:p>
          <a:p>
            <a:pPr>
              <a:buFont typeface="Wingdings" panose="05000000000000000000" pitchFamily="2" charset="2"/>
              <a:buChar char="q"/>
            </a:pPr>
            <a:endParaRPr lang="en-US" sz="2300" dirty="0"/>
          </a:p>
          <a:p>
            <a:pPr marL="274320" lvl="1" indent="0">
              <a:buNone/>
            </a:pPr>
            <a:endParaRPr lang="en-US" sz="2300" dirty="0"/>
          </a:p>
        </p:txBody>
      </p:sp>
    </p:spTree>
    <p:extLst>
      <p:ext uri="{BB962C8B-B14F-4D97-AF65-F5344CB8AC3E}">
        <p14:creationId xmlns:p14="http://schemas.microsoft.com/office/powerpoint/2010/main" val="174527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holding up arrow next to coins">
            <a:extLst>
              <a:ext uri="{FF2B5EF4-FFF2-40B4-BE49-F238E27FC236}">
                <a16:creationId xmlns:a16="http://schemas.microsoft.com/office/drawing/2014/main" id="{FB33C40E-40DC-4BE8-A37C-5961308C9C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302604" y="3507288"/>
            <a:ext cx="1981372" cy="3048264"/>
          </a:xfrm>
          <a:prstGeom prst="rect">
            <a:avLst/>
          </a:prstGeom>
        </p:spPr>
      </p:pic>
      <p:sp>
        <p:nvSpPr>
          <p:cNvPr id="4" name="Rectangle 3" descr="Definition of Excess Cost">
            <a:extLst>
              <a:ext uri="{FF2B5EF4-FFF2-40B4-BE49-F238E27FC236}">
                <a16:creationId xmlns:a16="http://schemas.microsoft.com/office/drawing/2014/main" id="{49B0376E-6A1E-48C5-BFFB-3C32C606F0B7}"/>
              </a:ext>
            </a:extLst>
          </p:cNvPr>
          <p:cNvSpPr/>
          <p:nvPr/>
        </p:nvSpPr>
        <p:spPr>
          <a:xfrm>
            <a:off x="1287624" y="2230016"/>
            <a:ext cx="8005666" cy="2554545"/>
          </a:xfrm>
          <a:prstGeom prst="rect">
            <a:avLst/>
          </a:prstGeom>
        </p:spPr>
        <p:txBody>
          <a:bodyPr wrap="square">
            <a:spAutoFit/>
          </a:bodyPr>
          <a:lstStyle/>
          <a:p>
            <a:pPr>
              <a:spcBef>
                <a:spcPts val="1000"/>
              </a:spcBef>
              <a:buClr>
                <a:srgbClr val="1CADE4"/>
              </a:buClr>
              <a:buSzPct val="80000"/>
            </a:pPr>
            <a:r>
              <a:rPr lang="en-US" sz="3200" dirty="0">
                <a:solidFill>
                  <a:schemeClr val="accent2"/>
                </a:solidFill>
                <a:latin typeface="Microsoft Sans Serif" panose="020B0604020202020204" pitchFamily="34" charset="0"/>
              </a:rPr>
              <a:t>“</a:t>
            </a:r>
            <a:r>
              <a:rPr lang="en-US" sz="3200" i="1" u="sng" dirty="0">
                <a:solidFill>
                  <a:schemeClr val="accent2"/>
                </a:solidFill>
                <a:latin typeface="Microsoft Sans Serif" panose="020B0604020202020204" pitchFamily="34" charset="0"/>
              </a:rPr>
              <a:t>Excess cost”</a:t>
            </a:r>
            <a:r>
              <a:rPr lang="en-US" sz="3200" dirty="0">
                <a:solidFill>
                  <a:schemeClr val="accent2"/>
                </a:solidFill>
                <a:latin typeface="Microsoft Sans Serif" panose="020B0604020202020204" pitchFamily="34" charset="0"/>
              </a:rPr>
              <a:t> are those costs incurred in excess of the </a:t>
            </a:r>
            <a:r>
              <a:rPr lang="en-US" sz="3200" u="sng" dirty="0">
                <a:solidFill>
                  <a:schemeClr val="accent2"/>
                </a:solidFill>
                <a:latin typeface="Microsoft Sans Serif" panose="020B0604020202020204" pitchFamily="34" charset="0"/>
              </a:rPr>
              <a:t>average annual per-student expenditure in an LEA</a:t>
            </a:r>
            <a:r>
              <a:rPr lang="en-US" sz="3200" dirty="0">
                <a:solidFill>
                  <a:schemeClr val="accent2"/>
                </a:solidFill>
                <a:latin typeface="Microsoft Sans Serif" panose="020B0604020202020204" pitchFamily="34" charset="0"/>
              </a:rPr>
              <a:t>,  during the preceding school year for an elementary or secondary school student.</a:t>
            </a:r>
          </a:p>
        </p:txBody>
      </p:sp>
      <p:sp>
        <p:nvSpPr>
          <p:cNvPr id="2" name="Title 1">
            <a:extLst>
              <a:ext uri="{FF2B5EF4-FFF2-40B4-BE49-F238E27FC236}">
                <a16:creationId xmlns:a16="http://schemas.microsoft.com/office/drawing/2014/main" id="{A79B7F97-E1E2-407D-A0DE-4E4386BCB900}"/>
              </a:ext>
            </a:extLst>
          </p:cNvPr>
          <p:cNvSpPr>
            <a:spLocks noGrp="1"/>
          </p:cNvSpPr>
          <p:nvPr>
            <p:ph type="title"/>
          </p:nvPr>
        </p:nvSpPr>
        <p:spPr>
          <a:xfrm>
            <a:off x="3474626" y="456936"/>
            <a:ext cx="5242748" cy="1401762"/>
          </a:xfrm>
        </p:spPr>
        <p:txBody>
          <a:bodyPr/>
          <a:lstStyle/>
          <a:p>
            <a:pPr algn="ctr"/>
            <a:r>
              <a:rPr lang="en-US" b="1" dirty="0"/>
              <a:t>IDEA Requirement</a:t>
            </a:r>
            <a:br>
              <a:rPr lang="en-US" b="1" dirty="0"/>
            </a:br>
            <a:r>
              <a:rPr lang="en-US" b="1" dirty="0">
                <a:solidFill>
                  <a:srgbClr val="FFFF00"/>
                </a:solidFill>
              </a:rPr>
              <a:t>Excess Cost </a:t>
            </a:r>
          </a:p>
        </p:txBody>
      </p:sp>
    </p:spTree>
    <p:extLst>
      <p:ext uri="{BB962C8B-B14F-4D97-AF65-F5344CB8AC3E}">
        <p14:creationId xmlns:p14="http://schemas.microsoft.com/office/powerpoint/2010/main" val="835125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AF0-06BB-40FA-B26A-8AC9F7633B7E}"/>
              </a:ext>
            </a:extLst>
          </p:cNvPr>
          <p:cNvSpPr>
            <a:spLocks noGrp="1"/>
          </p:cNvSpPr>
          <p:nvPr>
            <p:ph type="title"/>
          </p:nvPr>
        </p:nvSpPr>
        <p:spPr>
          <a:xfrm>
            <a:off x="3419655" y="514714"/>
            <a:ext cx="5352691" cy="1356360"/>
          </a:xfrm>
        </p:spPr>
        <p:txBody>
          <a:bodyPr vert="horz" lIns="91440" tIns="45720" rIns="91440" bIns="45720" rtlCol="0" anchor="ctr">
            <a:normAutofit/>
          </a:bodyPr>
          <a:lstStyle/>
          <a:p>
            <a:pPr algn="ctr"/>
            <a:r>
              <a:rPr lang="en-US" b="1" kern="1200" dirty="0">
                <a:latin typeface="+mj-lt"/>
                <a:ea typeface="+mj-ea"/>
                <a:cs typeface="+mj-cs"/>
              </a:rPr>
              <a:t>IDEA Requirement</a:t>
            </a:r>
            <a:br>
              <a:rPr lang="en-US" b="1" kern="1200" dirty="0">
                <a:latin typeface="+mj-lt"/>
                <a:ea typeface="+mj-ea"/>
                <a:cs typeface="+mj-cs"/>
              </a:rPr>
            </a:br>
            <a:r>
              <a:rPr lang="en-US" b="1" kern="1200" dirty="0">
                <a:solidFill>
                  <a:srgbClr val="FFFF00"/>
                </a:solidFill>
                <a:latin typeface="+mj-lt"/>
                <a:ea typeface="+mj-ea"/>
                <a:cs typeface="+mj-cs"/>
              </a:rPr>
              <a:t>Allowable Costs </a:t>
            </a:r>
            <a:endParaRPr lang="en-US" kern="1200" dirty="0">
              <a:solidFill>
                <a:srgbClr val="FFFF00"/>
              </a:solidFill>
              <a:latin typeface="+mj-lt"/>
              <a:ea typeface="+mj-ea"/>
              <a:cs typeface="+mj-cs"/>
            </a:endParaRPr>
          </a:p>
        </p:txBody>
      </p:sp>
      <p:pic>
        <p:nvPicPr>
          <p:cNvPr id="3" name="Picture 2">
            <a:extLst>
              <a:ext uri="{FF2B5EF4-FFF2-40B4-BE49-F238E27FC236}">
                <a16:creationId xmlns:a16="http://schemas.microsoft.com/office/drawing/2014/main" id="{10FEE916-08E9-4824-9656-EBBD8DB022BF}"/>
              </a:ext>
            </a:extLst>
          </p:cNvPr>
          <p:cNvPicPr>
            <a:picLocks noChangeAspect="1"/>
          </p:cNvPicPr>
          <p:nvPr/>
        </p:nvPicPr>
        <p:blipFill>
          <a:blip r:embed="rId3"/>
          <a:stretch>
            <a:fillRect/>
          </a:stretch>
        </p:blipFill>
        <p:spPr>
          <a:xfrm>
            <a:off x="443620" y="2435382"/>
            <a:ext cx="3308489" cy="3878288"/>
          </a:xfrm>
          <a:prstGeom prst="rect">
            <a:avLst/>
          </a:prstGeom>
          <a:noFill/>
        </p:spPr>
      </p:pic>
      <p:sp>
        <p:nvSpPr>
          <p:cNvPr id="4" name="Rectangle 3">
            <a:extLst>
              <a:ext uri="{FF2B5EF4-FFF2-40B4-BE49-F238E27FC236}">
                <a16:creationId xmlns:a16="http://schemas.microsoft.com/office/drawing/2014/main" id="{6FF0B7E1-A889-4219-A254-26F4C89E0A3A}"/>
              </a:ext>
            </a:extLst>
          </p:cNvPr>
          <p:cNvSpPr/>
          <p:nvPr/>
        </p:nvSpPr>
        <p:spPr>
          <a:xfrm>
            <a:off x="4096140" y="2290310"/>
            <a:ext cx="6926352" cy="4023360"/>
          </a:xfrm>
          <a:prstGeom prst="rect">
            <a:avLst/>
          </a:prstGeom>
        </p:spPr>
        <p:txBody>
          <a:bodyPr vert="horz" lIns="91440" tIns="45720" rIns="91440" bIns="45720" rtlCol="0">
            <a:normAutofit/>
          </a:bodyPr>
          <a:lstStyle/>
          <a:p>
            <a:pPr defTabSz="914400">
              <a:lnSpc>
                <a:spcPct val="90000"/>
              </a:lnSpc>
              <a:spcBef>
                <a:spcPts val="1000"/>
              </a:spcBef>
              <a:buClr>
                <a:srgbClr val="FFFFFF"/>
              </a:buClr>
              <a:buSzPct val="80000"/>
            </a:pPr>
            <a:r>
              <a:rPr lang="en-US" sz="2800" dirty="0">
                <a:solidFill>
                  <a:srgbClr val="FFFFFF"/>
                </a:solidFill>
              </a:rPr>
              <a:t>For a cost to be </a:t>
            </a:r>
            <a:r>
              <a:rPr lang="en-US" sz="2800" b="1" i="1" u="sng" dirty="0">
                <a:solidFill>
                  <a:schemeClr val="bg2">
                    <a:lumMod val="60000"/>
                    <a:lumOff val="40000"/>
                  </a:schemeClr>
                </a:solidFill>
              </a:rPr>
              <a:t>allowable</a:t>
            </a:r>
            <a:r>
              <a:rPr lang="en-US" sz="2800" dirty="0">
                <a:solidFill>
                  <a:srgbClr val="FFFFFF"/>
                </a:solidFill>
              </a:rPr>
              <a:t>, it must be:</a:t>
            </a:r>
          </a:p>
          <a:p>
            <a:pPr marL="731520" indent="-457200" defTabSz="914400">
              <a:lnSpc>
                <a:spcPct val="90000"/>
              </a:lnSpc>
              <a:spcBef>
                <a:spcPts val="1000"/>
              </a:spcBef>
              <a:buClr>
                <a:srgbClr val="FFFFFF"/>
              </a:buClr>
              <a:buSzPct val="80000"/>
              <a:buFont typeface="Wingdings" panose="05000000000000000000" pitchFamily="2" charset="2"/>
              <a:buChar char="q"/>
            </a:pPr>
            <a:r>
              <a:rPr lang="en-US" sz="2800" b="1" u="sng" dirty="0">
                <a:solidFill>
                  <a:schemeClr val="bg2">
                    <a:lumMod val="60000"/>
                    <a:lumOff val="40000"/>
                  </a:schemeClr>
                </a:solidFill>
              </a:rPr>
              <a:t>Necessary</a:t>
            </a:r>
            <a:r>
              <a:rPr lang="en-US" sz="2800" dirty="0">
                <a:solidFill>
                  <a:srgbClr val="FFFFFF"/>
                </a:solidFill>
              </a:rPr>
              <a:t>-Is the expense </a:t>
            </a:r>
            <a:r>
              <a:rPr lang="en-US" sz="2800" i="1" dirty="0">
                <a:solidFill>
                  <a:srgbClr val="FFFFFF"/>
                </a:solidFill>
              </a:rPr>
              <a:t>necessary </a:t>
            </a:r>
            <a:r>
              <a:rPr lang="en-US" sz="2800" dirty="0">
                <a:solidFill>
                  <a:srgbClr val="FFFFFF"/>
                </a:solidFill>
              </a:rPr>
              <a:t> for the performance of the administration of the IDEA grant? </a:t>
            </a:r>
          </a:p>
          <a:p>
            <a:pPr marL="731520" indent="-457200" defTabSz="914400">
              <a:lnSpc>
                <a:spcPct val="90000"/>
              </a:lnSpc>
              <a:spcBef>
                <a:spcPts val="1000"/>
              </a:spcBef>
              <a:buClr>
                <a:srgbClr val="FFFFFF"/>
              </a:buClr>
              <a:buSzPct val="80000"/>
              <a:buFont typeface="Wingdings" panose="05000000000000000000" pitchFamily="2" charset="2"/>
              <a:buChar char="q"/>
            </a:pPr>
            <a:r>
              <a:rPr lang="en-US" sz="2800" b="1" u="sng" dirty="0">
                <a:solidFill>
                  <a:schemeClr val="bg2">
                    <a:lumMod val="60000"/>
                    <a:lumOff val="40000"/>
                  </a:schemeClr>
                </a:solidFill>
              </a:rPr>
              <a:t>Reasonable</a:t>
            </a:r>
            <a:r>
              <a:rPr lang="en-US" sz="2800" dirty="0">
                <a:solidFill>
                  <a:srgbClr val="FFFFFF"/>
                </a:solidFill>
              </a:rPr>
              <a:t>- Is it a fair rate that can be proven and defended?</a:t>
            </a:r>
          </a:p>
          <a:p>
            <a:pPr marL="731520" indent="-457200" defTabSz="914400">
              <a:lnSpc>
                <a:spcPct val="90000"/>
              </a:lnSpc>
              <a:spcBef>
                <a:spcPts val="1000"/>
              </a:spcBef>
              <a:buClr>
                <a:srgbClr val="FFFFFF"/>
              </a:buClr>
              <a:buSzPct val="80000"/>
              <a:buFont typeface="Wingdings" panose="05000000000000000000" pitchFamily="2" charset="2"/>
              <a:buChar char="q"/>
            </a:pPr>
            <a:r>
              <a:rPr lang="en-US" sz="2800" b="1" u="sng" dirty="0">
                <a:solidFill>
                  <a:schemeClr val="bg2">
                    <a:lumMod val="60000"/>
                    <a:lumOff val="40000"/>
                  </a:schemeClr>
                </a:solidFill>
              </a:rPr>
              <a:t>Allocable</a:t>
            </a:r>
            <a:r>
              <a:rPr lang="en-US" sz="2800" b="1" dirty="0">
                <a:solidFill>
                  <a:srgbClr val="FFFFFF"/>
                </a:solidFill>
              </a:rPr>
              <a:t>-</a:t>
            </a:r>
            <a:r>
              <a:rPr lang="en-US" sz="2800" dirty="0">
                <a:solidFill>
                  <a:srgbClr val="FFFFFF"/>
                </a:solidFill>
              </a:rPr>
              <a:t> Is the cost in proportion to the value received and can only be for the benefit of special education? </a:t>
            </a:r>
          </a:p>
        </p:txBody>
      </p:sp>
    </p:spTree>
    <p:extLst>
      <p:ext uri="{BB962C8B-B14F-4D97-AF65-F5344CB8AC3E}">
        <p14:creationId xmlns:p14="http://schemas.microsoft.com/office/powerpoint/2010/main" val="927213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BC56C-DB50-42CD-AA8C-06FDF4CA4AD3}"/>
              </a:ext>
            </a:extLst>
          </p:cNvPr>
          <p:cNvSpPr/>
          <p:nvPr/>
        </p:nvSpPr>
        <p:spPr>
          <a:xfrm>
            <a:off x="1101013" y="1794187"/>
            <a:ext cx="9339942" cy="4832092"/>
          </a:xfrm>
          <a:prstGeom prst="rect">
            <a:avLst/>
          </a:prstGeom>
        </p:spPr>
        <p:txBody>
          <a:bodyPr wrap="square">
            <a:spAutoFit/>
          </a:bodyPr>
          <a:lstStyle/>
          <a:p>
            <a:pPr marR="0" lvl="0" defTabSz="457189"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Includes the following:</a:t>
            </a:r>
          </a:p>
          <a:p>
            <a:pPr marL="457200" marR="0" lvl="0" indent="-457200"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clear</a:t>
            </a:r>
            <a:r>
              <a:rPr lang="en-US" sz="2800" dirty="0">
                <a:solidFill>
                  <a:schemeClr val="accent2"/>
                </a:solidFill>
                <a:latin typeface="Microsoft Sans Serif" panose="020B0604020202020204" pitchFamily="34" charset="0"/>
              </a:rPr>
              <a:t> </a:t>
            </a: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and adequately documented expenditures </a:t>
            </a:r>
          </a:p>
          <a:p>
            <a:pPr marL="457200" marR="0" lvl="0" indent="-457200"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the amount and exactly how the funds are used</a:t>
            </a:r>
          </a:p>
          <a:p>
            <a:pPr marL="457200" marR="0" lvl="0" indent="-457200"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the total cost of the project</a:t>
            </a:r>
          </a:p>
          <a:p>
            <a:pPr marL="457200" marR="0" lvl="0" indent="-457200"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records showing performance and compliance to assist  with facilitating an effective audit</a:t>
            </a:r>
          </a:p>
          <a:p>
            <a:pPr marR="0" lvl="0" defTabSz="457189"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endParaRPr>
          </a:p>
          <a:p>
            <a:pPr marL="0" marR="0" lvl="0" indent="0" defTabSz="45718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Statute of Limitations: Retain Documents for 5 years </a:t>
            </a:r>
          </a:p>
          <a:p>
            <a:pPr marL="0" marR="0" lvl="0" indent="0" defTabSz="457189" rtl="0" eaLnBrk="1" fontAlgn="auto" latinLnBrk="0" hangingPunct="1">
              <a:lnSpc>
                <a:spcPct val="100000"/>
              </a:lnSpc>
              <a:spcBef>
                <a:spcPts val="0"/>
              </a:spcBef>
              <a:spcAft>
                <a:spcPts val="0"/>
              </a:spcAft>
              <a:buClrTx/>
              <a:buSzTx/>
              <a:buFontTx/>
              <a:buNone/>
              <a:tabLst/>
              <a:defRPr/>
            </a:pPr>
            <a:r>
              <a:rPr kumimoji="0" lang="en-US" sz="2800" b="0" i="1"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a:t>
            </a:r>
            <a:r>
              <a:rPr kumimoji="0" lang="en-US" sz="2800" b="0" i="1" u="sng"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Special note</a:t>
            </a:r>
            <a:r>
              <a:rPr kumimoji="0" lang="en-US" sz="2800" b="0" i="1"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 Alabama’s fiscal is 5 yrs plus 1 yr = 6 years Due to Alabama’s different fiscal and academic years.</a:t>
            </a:r>
          </a:p>
        </p:txBody>
      </p:sp>
      <p:sp>
        <p:nvSpPr>
          <p:cNvPr id="2" name="Title 1">
            <a:extLst>
              <a:ext uri="{FF2B5EF4-FFF2-40B4-BE49-F238E27FC236}">
                <a16:creationId xmlns:a16="http://schemas.microsoft.com/office/drawing/2014/main" id="{E9BBA3D6-70D6-4E8B-8E10-9F9E024560B0}"/>
              </a:ext>
            </a:extLst>
          </p:cNvPr>
          <p:cNvSpPr>
            <a:spLocks noGrp="1"/>
          </p:cNvSpPr>
          <p:nvPr>
            <p:ph type="title"/>
          </p:nvPr>
        </p:nvSpPr>
        <p:spPr>
          <a:xfrm>
            <a:off x="2445443" y="476507"/>
            <a:ext cx="7301114" cy="1119282"/>
          </a:xfrm>
        </p:spPr>
        <p:txBody>
          <a:bodyPr>
            <a:normAutofit/>
          </a:bodyP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Allowable Costs: Documentation</a:t>
            </a:r>
          </a:p>
        </p:txBody>
      </p:sp>
    </p:spTree>
    <p:extLst>
      <p:ext uri="{BB962C8B-B14F-4D97-AF65-F5344CB8AC3E}">
        <p14:creationId xmlns:p14="http://schemas.microsoft.com/office/powerpoint/2010/main" val="30017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2AA1FE4-AE14-4C74-89F9-3C7EC62AEFA7}"/>
              </a:ext>
            </a:extLst>
          </p:cNvPr>
          <p:cNvSpPr txBox="1">
            <a:spLocks/>
          </p:cNvSpPr>
          <p:nvPr/>
        </p:nvSpPr>
        <p:spPr>
          <a:xfrm>
            <a:off x="6857999" y="1693929"/>
            <a:ext cx="4040155" cy="458557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50000"/>
              </a:lnSpc>
              <a:spcBef>
                <a:spcPts val="600"/>
              </a:spcBef>
              <a:spcAft>
                <a:spcPts val="600"/>
              </a:spcAft>
              <a:buClr>
                <a:srgbClr val="83992A"/>
              </a:buClr>
              <a:buSzPct val="115000"/>
              <a:buFont typeface="Arial"/>
              <a:buNone/>
              <a:tabLst/>
              <a:defRPr/>
            </a:pPr>
            <a:r>
              <a:rPr lang="en-US" sz="3200" u="sng" dirty="0">
                <a:solidFill>
                  <a:schemeClr val="accent2"/>
                </a:solidFill>
                <a:ea typeface="Microsoft Sans Serif" panose="020B0604020202020204" pitchFamily="34" charset="0"/>
                <a:cs typeface="Microsoft Sans Serif" panose="020B0604020202020204" pitchFamily="34" charset="0"/>
              </a:rPr>
              <a:t>Component</a:t>
            </a:r>
            <a:r>
              <a:rPr kumimoji="0" lang="en-US" sz="3200" i="0" u="sng" strike="noStrike" kern="1200" cap="none" spc="0" normalizeH="0" baseline="0" noProof="0" dirty="0">
                <a:ln>
                  <a:noFill/>
                </a:ln>
                <a:solidFill>
                  <a:schemeClr val="accent2"/>
                </a:solidFill>
                <a:effectLst/>
                <a:uLnTx/>
                <a:uFillTx/>
                <a:ea typeface="Microsoft Sans Serif" panose="020B0604020202020204" pitchFamily="34" charset="0"/>
                <a:cs typeface="Microsoft Sans Serif" panose="020B0604020202020204" pitchFamily="34" charset="0"/>
              </a:rPr>
              <a:t> 2: Funding </a:t>
            </a:r>
            <a:r>
              <a:rPr kumimoji="0" lang="en-US" sz="3200" i="0" u="none" strike="noStrike" kern="1200" cap="none" spc="0" normalizeH="0" baseline="0" noProof="0" dirty="0">
                <a:ln>
                  <a:noFill/>
                </a:ln>
                <a:solidFill>
                  <a:schemeClr val="accent2"/>
                </a:solidFill>
                <a:effectLst/>
                <a:uLnTx/>
                <a:uFillTx/>
                <a:ea typeface="Microsoft Sans Serif" panose="020B0604020202020204" pitchFamily="34" charset="0"/>
                <a:cs typeface="Microsoft Sans Serif" panose="020B0604020202020204" pitchFamily="34" charset="0"/>
              </a:rPr>
              <a:t>Proportionate Share</a:t>
            </a:r>
          </a:p>
          <a:p>
            <a:pPr marL="0" marR="0" lvl="0" indent="0" algn="ctr" defTabSz="457200" rtl="0" eaLnBrk="1" fontAlgn="auto" latinLnBrk="0" hangingPunct="1">
              <a:lnSpc>
                <a:spcPct val="150000"/>
              </a:lnSpc>
              <a:spcBef>
                <a:spcPts val="600"/>
              </a:spcBef>
              <a:spcAft>
                <a:spcPts val="600"/>
              </a:spcAft>
              <a:buClr>
                <a:srgbClr val="83992A"/>
              </a:buClr>
              <a:buSzPct val="115000"/>
              <a:buFont typeface="Arial"/>
              <a:buNone/>
              <a:tabLst/>
              <a:defRPr/>
            </a:pPr>
            <a:endParaRPr kumimoji="0" lang="en-US" sz="3200" i="0" u="none" strike="noStrike" kern="1200" cap="none" spc="0" normalizeH="0" baseline="0" noProof="0" dirty="0">
              <a:ln>
                <a:noFill/>
              </a:ln>
              <a:solidFill>
                <a:schemeClr val="accent2"/>
              </a:solidFill>
              <a:effectLst/>
              <a:uLnTx/>
              <a:uFillTx/>
              <a:ea typeface="Microsoft Sans Serif" panose="020B0604020202020204" pitchFamily="34" charset="0"/>
              <a:cs typeface="Microsoft Sans Serif" panose="020B0604020202020204" pitchFamily="34" charset="0"/>
            </a:endParaRPr>
          </a:p>
          <a:p>
            <a:pPr marL="0" marR="0" lvl="0" indent="0" algn="ctr" defTabSz="457200" rtl="0" eaLnBrk="1" fontAlgn="auto" latinLnBrk="0" hangingPunct="1">
              <a:spcBef>
                <a:spcPts val="600"/>
              </a:spcBef>
              <a:spcAft>
                <a:spcPts val="600"/>
              </a:spcAft>
              <a:buClr>
                <a:srgbClr val="83992A"/>
              </a:buClr>
              <a:buSzPct val="115000"/>
              <a:buFont typeface="Arial"/>
              <a:buNone/>
              <a:tabLst/>
              <a:defRPr/>
            </a:pPr>
            <a:endParaRPr kumimoji="0" lang="en-US" sz="3200" i="0" u="none" strike="noStrike" kern="1200" cap="none" spc="0" normalizeH="0" baseline="0" noProof="0" dirty="0">
              <a:ln>
                <a:noFill/>
              </a:ln>
              <a:solidFill>
                <a:schemeClr val="accent2"/>
              </a:solidFill>
              <a:effectLst/>
              <a:uLnTx/>
              <a:uFillTx/>
              <a:ea typeface="Microsoft Sans Serif" panose="020B0604020202020204" pitchFamily="34" charset="0"/>
              <a:cs typeface="Microsoft Sans Serif" panose="020B0604020202020204" pitchFamily="34" charset="0"/>
            </a:endParaRPr>
          </a:p>
          <a:p>
            <a:pPr marL="0" marR="0" lvl="0" indent="0" algn="ctr" defTabSz="457200" rtl="0" eaLnBrk="1" fontAlgn="auto" latinLnBrk="0" hangingPunct="1">
              <a:spcBef>
                <a:spcPts val="600"/>
              </a:spcBef>
              <a:spcAft>
                <a:spcPts val="600"/>
              </a:spcAft>
              <a:buClr>
                <a:srgbClr val="83992A"/>
              </a:buClr>
              <a:buSzPct val="115000"/>
              <a:buFont typeface="Arial"/>
              <a:buNone/>
              <a:tabLst/>
              <a:defRPr/>
            </a:pPr>
            <a:r>
              <a:rPr kumimoji="0" lang="en-US" sz="3200" i="0" u="none" strike="noStrike" kern="1200" cap="none" spc="0" normalizeH="0" baseline="0" noProof="0" dirty="0">
                <a:ln>
                  <a:noFill/>
                </a:ln>
                <a:solidFill>
                  <a:schemeClr val="accent2"/>
                </a:solidFill>
                <a:effectLst/>
                <a:uLnTx/>
                <a:uFillTx/>
                <a:ea typeface="Microsoft Sans Serif" panose="020B0604020202020204" pitchFamily="34" charset="0"/>
                <a:cs typeface="Microsoft Sans Serif" panose="020B0604020202020204" pitchFamily="34" charset="0"/>
              </a:rPr>
              <a:t>Funding Equitable Special Education Services</a:t>
            </a:r>
          </a:p>
        </p:txBody>
      </p:sp>
      <p:sp>
        <p:nvSpPr>
          <p:cNvPr id="2" name="Arrow: Down 1" descr="arrow pointing doewn">
            <a:extLst>
              <a:ext uri="{FF2B5EF4-FFF2-40B4-BE49-F238E27FC236}">
                <a16:creationId xmlns:a16="http://schemas.microsoft.com/office/drawing/2014/main" id="{8FE935C3-1433-40B2-8BAF-ACF9AF02BE7C}"/>
              </a:ext>
            </a:extLst>
          </p:cNvPr>
          <p:cNvSpPr/>
          <p:nvPr/>
        </p:nvSpPr>
        <p:spPr>
          <a:xfrm>
            <a:off x="2218041" y="3567810"/>
            <a:ext cx="425167" cy="837809"/>
          </a:xfrm>
          <a:prstGeom prst="downArrow">
            <a:avLst>
              <a:gd name="adj1" fmla="val 44520"/>
              <a:gd name="adj2" fmla="val 50000"/>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7" name="Content Placeholder 6">
            <a:extLst>
              <a:ext uri="{FF2B5EF4-FFF2-40B4-BE49-F238E27FC236}">
                <a16:creationId xmlns:a16="http://schemas.microsoft.com/office/drawing/2014/main" id="{8C724E67-DBD0-4061-A18A-774E4EFD1BA6}"/>
              </a:ext>
            </a:extLst>
          </p:cNvPr>
          <p:cNvSpPr>
            <a:spLocks noGrp="1"/>
          </p:cNvSpPr>
          <p:nvPr>
            <p:ph sz="half" idx="2"/>
          </p:nvPr>
        </p:nvSpPr>
        <p:spPr>
          <a:xfrm>
            <a:off x="410547" y="1693928"/>
            <a:ext cx="4040155" cy="4585574"/>
          </a:xfrm>
        </p:spPr>
        <p:txBody>
          <a:bodyPr>
            <a:normAutofit fontScale="92500"/>
          </a:bodyPr>
          <a:lstStyle/>
          <a:p>
            <a:pPr marL="0" indent="0" algn="ctr">
              <a:lnSpc>
                <a:spcPct val="150000"/>
              </a:lnSpc>
              <a:spcBef>
                <a:spcPts val="600"/>
              </a:spcBef>
              <a:buNone/>
            </a:pPr>
            <a:r>
              <a:rPr lang="en-US" sz="3200" u="sng" dirty="0">
                <a:solidFill>
                  <a:schemeClr val="accent2"/>
                </a:solidFill>
                <a:ea typeface="Microsoft Sans Serif" panose="020B0604020202020204" pitchFamily="34" charset="0"/>
                <a:cs typeface="Microsoft Sans Serif" panose="020B0604020202020204" pitchFamily="34" charset="0"/>
              </a:rPr>
              <a:t>Component 1: Programs</a:t>
            </a:r>
          </a:p>
          <a:p>
            <a:pPr marL="0" indent="0" algn="ctr">
              <a:lnSpc>
                <a:spcPct val="150000"/>
              </a:lnSpc>
              <a:spcBef>
                <a:spcPts val="600"/>
              </a:spcBef>
              <a:buNone/>
            </a:pPr>
            <a:r>
              <a:rPr lang="en-US" sz="3200" dirty="0">
                <a:solidFill>
                  <a:schemeClr val="accent2"/>
                </a:solidFill>
                <a:ea typeface="Microsoft Sans Serif" panose="020B0604020202020204" pitchFamily="34" charset="0"/>
                <a:cs typeface="Microsoft Sans Serif" panose="020B0604020202020204" pitchFamily="34" charset="0"/>
              </a:rPr>
              <a:t>Equitable Services</a:t>
            </a:r>
          </a:p>
          <a:p>
            <a:pPr marL="0" indent="0" algn="ctr">
              <a:lnSpc>
                <a:spcPct val="150000"/>
              </a:lnSpc>
              <a:spcBef>
                <a:spcPts val="600"/>
              </a:spcBef>
              <a:buNone/>
            </a:pPr>
            <a:endParaRPr lang="en-US" sz="3200" dirty="0">
              <a:solidFill>
                <a:schemeClr val="accent2"/>
              </a:solidFill>
              <a:ea typeface="Microsoft Sans Serif" panose="020B0604020202020204" pitchFamily="34" charset="0"/>
              <a:cs typeface="Microsoft Sans Serif" panose="020B0604020202020204" pitchFamily="34" charset="0"/>
            </a:endParaRPr>
          </a:p>
          <a:p>
            <a:pPr marL="0" indent="0" algn="ctr">
              <a:lnSpc>
                <a:spcPct val="150000"/>
              </a:lnSpc>
              <a:spcBef>
                <a:spcPts val="600"/>
              </a:spcBef>
              <a:buNone/>
            </a:pPr>
            <a:endParaRPr lang="en-US" sz="3200" dirty="0">
              <a:solidFill>
                <a:schemeClr val="accent2"/>
              </a:solidFill>
              <a:ea typeface="Microsoft Sans Serif" panose="020B0604020202020204" pitchFamily="34" charset="0"/>
              <a:cs typeface="Microsoft Sans Serif" panose="020B0604020202020204" pitchFamily="34" charset="0"/>
            </a:endParaRPr>
          </a:p>
          <a:p>
            <a:pPr marL="0" indent="0" algn="ctr">
              <a:spcBef>
                <a:spcPts val="600"/>
              </a:spcBef>
              <a:buNone/>
            </a:pPr>
            <a:r>
              <a:rPr lang="en-US" sz="3200" dirty="0">
                <a:solidFill>
                  <a:schemeClr val="accent2"/>
                </a:solidFill>
                <a:ea typeface="Microsoft Sans Serif" panose="020B0604020202020204" pitchFamily="34" charset="0"/>
                <a:cs typeface="Microsoft Sans Serif" panose="020B0604020202020204" pitchFamily="34" charset="0"/>
              </a:rPr>
              <a:t>Program Provided</a:t>
            </a:r>
          </a:p>
          <a:p>
            <a:pPr marL="0" indent="0" algn="ctr">
              <a:spcBef>
                <a:spcPts val="600"/>
              </a:spcBef>
              <a:buNone/>
            </a:pPr>
            <a:r>
              <a:rPr lang="en-US" sz="3200" dirty="0">
                <a:solidFill>
                  <a:schemeClr val="accent2"/>
                </a:solidFill>
                <a:ea typeface="Microsoft Sans Serif" panose="020B0604020202020204" pitchFamily="34" charset="0"/>
                <a:cs typeface="Microsoft Sans Serif" panose="020B0604020202020204" pitchFamily="34" charset="0"/>
              </a:rPr>
              <a:t>Special Education </a:t>
            </a:r>
          </a:p>
          <a:p>
            <a:pPr marL="0" indent="0" algn="ctr">
              <a:spcBef>
                <a:spcPts val="600"/>
              </a:spcBef>
              <a:buNone/>
            </a:pPr>
            <a:r>
              <a:rPr lang="en-US" sz="3200" dirty="0">
                <a:solidFill>
                  <a:schemeClr val="accent2"/>
                </a:solidFill>
                <a:ea typeface="Microsoft Sans Serif" panose="020B0604020202020204" pitchFamily="34" charset="0"/>
                <a:cs typeface="Microsoft Sans Serif" panose="020B0604020202020204" pitchFamily="34" charset="0"/>
              </a:rPr>
              <a:t>&amp; Related Services</a:t>
            </a:r>
          </a:p>
          <a:p>
            <a:pPr marL="0" indent="0" algn="ctr">
              <a:lnSpc>
                <a:spcPct val="150000"/>
              </a:lnSpc>
              <a:spcBef>
                <a:spcPts val="600"/>
              </a:spcBef>
              <a:buNone/>
            </a:pPr>
            <a:endParaRPr lang="en-US" b="1" dirty="0">
              <a:ea typeface="Microsoft Sans Serif" panose="020B0604020202020204" pitchFamily="34" charset="0"/>
              <a:cs typeface="Microsoft Sans Serif" panose="020B0604020202020204" pitchFamily="34" charset="0"/>
            </a:endParaRPr>
          </a:p>
        </p:txBody>
      </p:sp>
      <p:sp>
        <p:nvSpPr>
          <p:cNvPr id="5" name="Title 4">
            <a:extLst>
              <a:ext uri="{FF2B5EF4-FFF2-40B4-BE49-F238E27FC236}">
                <a16:creationId xmlns:a16="http://schemas.microsoft.com/office/drawing/2014/main" id="{29CC136A-6267-4123-ABAB-453C74F0201A}"/>
              </a:ext>
            </a:extLst>
          </p:cNvPr>
          <p:cNvSpPr>
            <a:spLocks noGrp="1"/>
          </p:cNvSpPr>
          <p:nvPr>
            <p:ph type="title"/>
          </p:nvPr>
        </p:nvSpPr>
        <p:spPr>
          <a:xfrm>
            <a:off x="1052209" y="278940"/>
            <a:ext cx="10087583" cy="1414988"/>
          </a:xfrm>
        </p:spPr>
        <p:txBody>
          <a:bodyPr>
            <a:normAutofit fontScale="90000"/>
          </a:bodyPr>
          <a:lstStyle/>
          <a:p>
            <a:pPr algn="ctr"/>
            <a:r>
              <a:rPr lang="en-US" b="1" dirty="0"/>
              <a:t>IDEA Requirement</a:t>
            </a:r>
            <a:br>
              <a:rPr lang="en-US" dirty="0"/>
            </a:br>
            <a:r>
              <a:rPr lang="en-US" sz="3600" dirty="0">
                <a:solidFill>
                  <a:srgbClr val="FFFF00"/>
                </a:solidFill>
                <a:latin typeface="+mn-lt"/>
                <a:ea typeface="Microsoft Sans Serif" panose="020B0604020202020204" pitchFamily="34" charset="0"/>
                <a:cs typeface="Microsoft Sans Serif" panose="020B0604020202020204" pitchFamily="34" charset="0"/>
              </a:rPr>
              <a:t>Parentally Placed Private School Students with Disabilities</a:t>
            </a:r>
          </a:p>
        </p:txBody>
      </p:sp>
      <p:pic>
        <p:nvPicPr>
          <p:cNvPr id="1026" name="Picture 2" descr="Private School Scholarships | ScholarshipOwl">
            <a:extLst>
              <a:ext uri="{FF2B5EF4-FFF2-40B4-BE49-F238E27FC236}">
                <a16:creationId xmlns:a16="http://schemas.microsoft.com/office/drawing/2014/main" id="{E41E4FE9-4EC8-4889-9B89-5B8BDCA8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065" y="2675750"/>
            <a:ext cx="2509932" cy="258254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Down 11" descr="arrow pointing doewn">
            <a:extLst>
              <a:ext uri="{FF2B5EF4-FFF2-40B4-BE49-F238E27FC236}">
                <a16:creationId xmlns:a16="http://schemas.microsoft.com/office/drawing/2014/main" id="{B23DF8CE-06DC-4E96-857B-3036C3ADC7F0}"/>
              </a:ext>
            </a:extLst>
          </p:cNvPr>
          <p:cNvSpPr/>
          <p:nvPr/>
        </p:nvSpPr>
        <p:spPr>
          <a:xfrm>
            <a:off x="8665492" y="3567810"/>
            <a:ext cx="425167" cy="837809"/>
          </a:xfrm>
          <a:prstGeom prst="downArrow">
            <a:avLst>
              <a:gd name="adj1" fmla="val 44520"/>
              <a:gd name="adj2" fmla="val 50000"/>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3282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FDB26-2ACF-4BCE-AC50-318F7EB82FF3}"/>
              </a:ext>
            </a:extLst>
          </p:cNvPr>
          <p:cNvSpPr/>
          <p:nvPr/>
        </p:nvSpPr>
        <p:spPr>
          <a:xfrm>
            <a:off x="609599" y="1662977"/>
            <a:ext cx="7272131" cy="4031873"/>
          </a:xfrm>
          <a:prstGeom prst="rect">
            <a:avLst/>
          </a:prstGeom>
        </p:spPr>
        <p:txBody>
          <a:bodyPr wrap="square">
            <a:spAutoFit/>
          </a:bodyPr>
          <a:lstStyle/>
          <a:p>
            <a:r>
              <a:rPr lang="en-US" sz="3200" b="1" u="sng" dirty="0">
                <a:solidFill>
                  <a:srgbClr val="FFFF00"/>
                </a:solidFill>
              </a:rPr>
              <a:t>Private School Proportionate Share for Equitable Services</a:t>
            </a:r>
          </a:p>
          <a:p>
            <a:endParaRPr lang="en-US" sz="3200" b="1" u="sng" dirty="0">
              <a:solidFill>
                <a:schemeClr val="accent2"/>
              </a:solidFill>
            </a:endParaRPr>
          </a:p>
          <a:p>
            <a:r>
              <a:rPr lang="en-US" sz="3200" dirty="0">
                <a:solidFill>
                  <a:schemeClr val="accent2"/>
                </a:solidFill>
              </a:rPr>
              <a:t>Ensure LEAs properly determine and set-aside the proportionate share of IDEA funds to be spent on equitable services for parentally-placed private school students with disabilities.</a:t>
            </a:r>
          </a:p>
        </p:txBody>
      </p:sp>
      <p:sp>
        <p:nvSpPr>
          <p:cNvPr id="2" name="Title 1">
            <a:extLst>
              <a:ext uri="{FF2B5EF4-FFF2-40B4-BE49-F238E27FC236}">
                <a16:creationId xmlns:a16="http://schemas.microsoft.com/office/drawing/2014/main" id="{CB17CFBB-3DB8-4503-9689-0B83BEAE218D}"/>
              </a:ext>
            </a:extLst>
          </p:cNvPr>
          <p:cNvSpPr>
            <a:spLocks noGrp="1"/>
          </p:cNvSpPr>
          <p:nvPr>
            <p:ph type="title"/>
          </p:nvPr>
        </p:nvSpPr>
        <p:spPr/>
        <p:txBody>
          <a:bodyPr/>
          <a:lstStyle/>
          <a:p>
            <a:r>
              <a:rPr lang="en-US" b="1" dirty="0"/>
              <a:t>IDEA Requirement</a:t>
            </a:r>
          </a:p>
        </p:txBody>
      </p:sp>
      <p:pic>
        <p:nvPicPr>
          <p:cNvPr id="3" name="Picture 2">
            <a:extLst>
              <a:ext uri="{FF2B5EF4-FFF2-40B4-BE49-F238E27FC236}">
                <a16:creationId xmlns:a16="http://schemas.microsoft.com/office/drawing/2014/main" id="{973B58C9-A35A-4ABE-8B87-8F736EE397C1}"/>
              </a:ext>
            </a:extLst>
          </p:cNvPr>
          <p:cNvPicPr>
            <a:picLocks noChangeAspect="1"/>
          </p:cNvPicPr>
          <p:nvPr/>
        </p:nvPicPr>
        <p:blipFill>
          <a:blip r:embed="rId3"/>
          <a:stretch>
            <a:fillRect/>
          </a:stretch>
        </p:blipFill>
        <p:spPr>
          <a:xfrm>
            <a:off x="7694762" y="821326"/>
            <a:ext cx="4254334" cy="3209925"/>
          </a:xfrm>
          <a:prstGeom prst="rect">
            <a:avLst/>
          </a:prstGeom>
        </p:spPr>
      </p:pic>
    </p:spTree>
    <p:extLst>
      <p:ext uri="{BB962C8B-B14F-4D97-AF65-F5344CB8AC3E}">
        <p14:creationId xmlns:p14="http://schemas.microsoft.com/office/powerpoint/2010/main" val="141404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95230-1B76-4598-BA9B-8BE477BB9018}"/>
              </a:ext>
            </a:extLst>
          </p:cNvPr>
          <p:cNvSpPr/>
          <p:nvPr/>
        </p:nvSpPr>
        <p:spPr>
          <a:xfrm>
            <a:off x="3405396" y="2096764"/>
            <a:ext cx="7128587" cy="4401205"/>
          </a:xfrm>
          <a:prstGeom prst="rect">
            <a:avLst/>
          </a:prstGeom>
        </p:spPr>
        <p:txBody>
          <a:bodyPr wrap="square">
            <a:spAutoFit/>
          </a:bodyPr>
          <a:lstStyle/>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ea typeface="+mn-ea"/>
                <a:cs typeface="+mn-cs"/>
              </a:rPr>
              <a:t>REQUIRED</a:t>
            </a:r>
            <a:r>
              <a:rPr kumimoji="0" lang="en-US" sz="2800" b="0" i="0" u="none" strike="noStrike" kern="1200" cap="none" spc="0" normalizeH="0" baseline="0" noProof="0" dirty="0">
                <a:ln>
                  <a:noFill/>
                </a:ln>
                <a:solidFill>
                  <a:schemeClr val="accent2"/>
                </a:solidFill>
                <a:effectLst/>
                <a:uLnTx/>
                <a:uFillTx/>
                <a:ea typeface="+mn-ea"/>
                <a:cs typeface="+mn-cs"/>
              </a:rPr>
              <a:t>: CCEIS requires LEAs identified as having    significant disproportionality to reserve the maximum  (15%) amount of the total IDEA funds allocated. This includes the Part B, IDEA (611) allocation-FS 3210 and IDEA Preschool (619) allocation-FS 3220.</a:t>
            </a:r>
          </a:p>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2"/>
              </a:solidFill>
              <a:effectLst/>
              <a:uLnTx/>
              <a:uFillTx/>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ea typeface="+mn-ea"/>
                <a:cs typeface="+mn-cs"/>
              </a:rPr>
              <a:t>VOLUNTARY</a:t>
            </a:r>
            <a:r>
              <a:rPr kumimoji="0" lang="en-US" sz="2800" b="1" i="0" u="none" strike="noStrike" kern="1200" cap="none" spc="0" normalizeH="0" baseline="0" noProof="0" dirty="0">
                <a:ln>
                  <a:noFill/>
                </a:ln>
                <a:solidFill>
                  <a:schemeClr val="accent2"/>
                </a:solidFill>
                <a:effectLst/>
                <a:uLnTx/>
                <a:uFillTx/>
                <a:ea typeface="+mn-ea"/>
                <a:cs typeface="+mn-cs"/>
              </a:rPr>
              <a:t>:</a:t>
            </a:r>
            <a:r>
              <a:rPr kumimoji="0" lang="en-US" sz="2800" b="0" i="0" u="none" strike="noStrike" kern="1200" cap="none" spc="0" normalizeH="0" baseline="0" noProof="0" dirty="0">
                <a:ln>
                  <a:noFill/>
                </a:ln>
                <a:solidFill>
                  <a:schemeClr val="accent2"/>
                </a:solidFill>
                <a:effectLst/>
                <a:uLnTx/>
                <a:uFillTx/>
                <a:ea typeface="+mn-ea"/>
                <a:cs typeface="+mn-cs"/>
              </a:rPr>
              <a:t> CEIS permits LEAs to use up to 15% of IDEA funds allocated to develop and implement CEIS for at-risk students only.</a:t>
            </a:r>
          </a:p>
        </p:txBody>
      </p:sp>
      <p:sp>
        <p:nvSpPr>
          <p:cNvPr id="2" name="Title 1">
            <a:extLst>
              <a:ext uri="{FF2B5EF4-FFF2-40B4-BE49-F238E27FC236}">
                <a16:creationId xmlns:a16="http://schemas.microsoft.com/office/drawing/2014/main" id="{C9ED279B-D853-4B0C-A3AC-89501A6E3B3B}"/>
              </a:ext>
            </a:extLst>
          </p:cNvPr>
          <p:cNvSpPr>
            <a:spLocks noGrp="1"/>
          </p:cNvSpPr>
          <p:nvPr>
            <p:ph type="title"/>
          </p:nvPr>
        </p:nvSpPr>
        <p:spPr>
          <a:xfrm>
            <a:off x="968829" y="360031"/>
            <a:ext cx="10254342" cy="1819468"/>
          </a:xfrm>
        </p:spPr>
        <p:txBody>
          <a:bodyPr>
            <a:normAutofit fontScale="90000"/>
          </a:bodyPr>
          <a:lstStyle/>
          <a:p>
            <a:pPr algn="ctr"/>
            <a:br>
              <a:rPr lang="en-US" b="1" kern="1200" dirty="0">
                <a:latin typeface="+mj-lt"/>
                <a:ea typeface="+mj-ea"/>
                <a:cs typeface="+mj-cs"/>
              </a:rPr>
            </a:br>
            <a:r>
              <a:rPr lang="en-US" b="1" kern="1200" dirty="0">
                <a:latin typeface="+mj-lt"/>
                <a:ea typeface="+mj-ea"/>
                <a:cs typeface="+mj-cs"/>
              </a:rPr>
              <a:t>IDEA Requirement</a:t>
            </a:r>
            <a:br>
              <a:rPr lang="en-US" b="1" kern="1200" dirty="0">
                <a:latin typeface="+mj-lt"/>
                <a:ea typeface="+mj-ea"/>
                <a:cs typeface="+mj-cs"/>
              </a:rPr>
            </a:br>
            <a:r>
              <a:rPr lang="en-US" sz="4400" dirty="0">
                <a:solidFill>
                  <a:srgbClr val="FFFF00"/>
                </a:solidFill>
                <a:ea typeface="Microsoft Sans Serif" panose="020B0604020202020204" pitchFamily="34" charset="0"/>
                <a:cs typeface="Microsoft Sans Serif" panose="020B0604020202020204" pitchFamily="34" charset="0"/>
              </a:rPr>
              <a:t>Comprehensive Coordinated Early Intervening Services</a:t>
            </a:r>
            <a:br>
              <a:rPr lang="en-US" sz="4400" dirty="0">
                <a:solidFill>
                  <a:srgbClr val="FFFF00"/>
                </a:solidFill>
              </a:rPr>
            </a:b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Picture 6">
            <a:extLst>
              <a:ext uri="{FF2B5EF4-FFF2-40B4-BE49-F238E27FC236}">
                <a16:creationId xmlns:a16="http://schemas.microsoft.com/office/drawing/2014/main" id="{E1848BD0-7EC5-4F84-94D9-331A65F6F24F}"/>
              </a:ext>
            </a:extLst>
          </p:cNvPr>
          <p:cNvPicPr>
            <a:picLocks noChangeAspect="1"/>
          </p:cNvPicPr>
          <p:nvPr/>
        </p:nvPicPr>
        <p:blipFill>
          <a:blip r:embed="rId3"/>
          <a:stretch>
            <a:fillRect/>
          </a:stretch>
        </p:blipFill>
        <p:spPr>
          <a:xfrm>
            <a:off x="1026366" y="2869164"/>
            <a:ext cx="2222512" cy="2932042"/>
          </a:xfrm>
          <a:prstGeom prst="rect">
            <a:avLst/>
          </a:prstGeom>
        </p:spPr>
      </p:pic>
    </p:spTree>
    <p:extLst>
      <p:ext uri="{BB962C8B-B14F-4D97-AF65-F5344CB8AC3E}">
        <p14:creationId xmlns:p14="http://schemas.microsoft.com/office/powerpoint/2010/main" val="2822352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2CC2-378F-4658-9631-66675E08B466}"/>
              </a:ext>
            </a:extLst>
          </p:cNvPr>
          <p:cNvSpPr>
            <a:spLocks noGrp="1"/>
          </p:cNvSpPr>
          <p:nvPr>
            <p:ph type="title"/>
          </p:nvPr>
        </p:nvSpPr>
        <p:spPr>
          <a:xfrm>
            <a:off x="5048655" y="562256"/>
            <a:ext cx="6994188" cy="1527801"/>
          </a:xfrm>
        </p:spPr>
        <p:txBody>
          <a:bodyPr vert="horz" lIns="91440" tIns="45720" rIns="91440" bIns="45720" rtlCol="0" anchor="ctr">
            <a:normAutofit/>
          </a:bodyPr>
          <a:lstStyle/>
          <a:p>
            <a:pPr algn="ctr"/>
            <a:r>
              <a:rPr lang="en-US" sz="4400" dirty="0">
                <a:solidFill>
                  <a:schemeClr val="accent2"/>
                </a:solidFill>
                <a:ea typeface="Microsoft Sans Serif" panose="020B0604020202020204" pitchFamily="34" charset="0"/>
                <a:cs typeface="Microsoft Sans Serif" panose="020B0604020202020204" pitchFamily="34" charset="0"/>
              </a:rPr>
              <a:t>CCEIS/CEIS Reporting Form</a:t>
            </a:r>
          </a:p>
        </p:txBody>
      </p:sp>
      <p:pic>
        <p:nvPicPr>
          <p:cNvPr id="6" name="Picture 5">
            <a:extLst>
              <a:ext uri="{FF2B5EF4-FFF2-40B4-BE49-F238E27FC236}">
                <a16:creationId xmlns:a16="http://schemas.microsoft.com/office/drawing/2014/main" id="{B53BDE67-1A4B-4257-84F8-612CF78AF5B2}"/>
              </a:ext>
            </a:extLst>
          </p:cNvPr>
          <p:cNvPicPr>
            <a:picLocks noChangeAspect="1"/>
          </p:cNvPicPr>
          <p:nvPr/>
        </p:nvPicPr>
        <p:blipFill>
          <a:blip r:embed="rId4"/>
          <a:stretch>
            <a:fillRect/>
          </a:stretch>
        </p:blipFill>
        <p:spPr>
          <a:xfrm>
            <a:off x="887241" y="730904"/>
            <a:ext cx="4359676" cy="5497879"/>
          </a:xfrm>
          <a:prstGeom prst="rect">
            <a:avLst/>
          </a:prstGeom>
        </p:spPr>
      </p:pic>
      <p:sp>
        <p:nvSpPr>
          <p:cNvPr id="4" name="Text Placeholder 3">
            <a:extLst>
              <a:ext uri="{FF2B5EF4-FFF2-40B4-BE49-F238E27FC236}">
                <a16:creationId xmlns:a16="http://schemas.microsoft.com/office/drawing/2014/main" id="{FC8BD858-D62E-4C1F-B417-1DE0AB5880CF}"/>
              </a:ext>
            </a:extLst>
          </p:cNvPr>
          <p:cNvSpPr>
            <a:spLocks noGrp="1"/>
          </p:cNvSpPr>
          <p:nvPr>
            <p:ph type="body" sz="half" idx="2"/>
          </p:nvPr>
        </p:nvSpPr>
        <p:spPr>
          <a:xfrm>
            <a:off x="5477070" y="1950097"/>
            <a:ext cx="4219378" cy="4176997"/>
          </a:xfrm>
        </p:spPr>
        <p:txBody>
          <a:bodyPr vert="horz" lIns="91440" tIns="45720" rIns="91440" bIns="45720" rtlCol="0" anchor="t">
            <a:normAutofit/>
          </a:bodyPr>
          <a:lstStyle/>
          <a:p>
            <a:pPr marL="457200" indent="-457200" algn="l">
              <a:buClrTx/>
              <a:buFont typeface="Wingdings" panose="05000000000000000000" pitchFamily="2" charset="2"/>
              <a:buChar char="q"/>
            </a:pPr>
            <a:r>
              <a:rPr lang="en-US" sz="2800" dirty="0">
                <a:solidFill>
                  <a:schemeClr val="accent2"/>
                </a:solidFill>
                <a:ea typeface="Microsoft Sans Serif" panose="020B0604020202020204" pitchFamily="34" charset="0"/>
                <a:cs typeface="Microsoft Sans Serif" panose="020B0604020202020204" pitchFamily="34" charset="0"/>
              </a:rPr>
              <a:t>Data Collection Window July 1- June 30 </a:t>
            </a:r>
          </a:p>
          <a:p>
            <a:pPr marL="457200" indent="-457200" algn="l">
              <a:buClrTx/>
              <a:buFont typeface="Wingdings" panose="05000000000000000000" pitchFamily="2" charset="2"/>
              <a:buChar char="q"/>
            </a:pPr>
            <a:r>
              <a:rPr lang="en-US" sz="2800" dirty="0">
                <a:solidFill>
                  <a:schemeClr val="accent2"/>
                </a:solidFill>
                <a:ea typeface="Microsoft Sans Serif" panose="020B0604020202020204" pitchFamily="34" charset="0"/>
                <a:cs typeface="Microsoft Sans Serif" panose="020B0604020202020204" pitchFamily="34" charset="0"/>
              </a:rPr>
              <a:t>If applicable, submitted annually the second Friday in July</a:t>
            </a:r>
          </a:p>
        </p:txBody>
      </p:sp>
    </p:spTree>
    <p:extLst>
      <p:ext uri="{BB962C8B-B14F-4D97-AF65-F5344CB8AC3E}">
        <p14:creationId xmlns:p14="http://schemas.microsoft.com/office/powerpoint/2010/main" val="956074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4C6B-71AE-49AB-A30D-FFE75A733C21}"/>
              </a:ext>
            </a:extLst>
          </p:cNvPr>
          <p:cNvPicPr>
            <a:picLocks noChangeAspect="1"/>
          </p:cNvPicPr>
          <p:nvPr/>
        </p:nvPicPr>
        <p:blipFill>
          <a:blip r:embed="rId3"/>
          <a:stretch>
            <a:fillRect/>
          </a:stretch>
        </p:blipFill>
        <p:spPr>
          <a:xfrm>
            <a:off x="1614198" y="3993502"/>
            <a:ext cx="2883158" cy="2332653"/>
          </a:xfrm>
          <a:prstGeom prst="rect">
            <a:avLst/>
          </a:prstGeom>
        </p:spPr>
      </p:pic>
      <p:sp>
        <p:nvSpPr>
          <p:cNvPr id="4" name="Rectangle 3">
            <a:extLst>
              <a:ext uri="{FF2B5EF4-FFF2-40B4-BE49-F238E27FC236}">
                <a16:creationId xmlns:a16="http://schemas.microsoft.com/office/drawing/2014/main" id="{E2E92384-CB38-44C2-809C-A8455A51DF0D}"/>
              </a:ext>
            </a:extLst>
          </p:cNvPr>
          <p:cNvSpPr/>
          <p:nvPr/>
        </p:nvSpPr>
        <p:spPr>
          <a:xfrm>
            <a:off x="1331166" y="2043405"/>
            <a:ext cx="9629192" cy="3416320"/>
          </a:xfrm>
          <a:prstGeom prst="rect">
            <a:avLst/>
          </a:prstGeom>
        </p:spPr>
        <p:txBody>
          <a:bodyPr wrap="square">
            <a:spAutoFit/>
          </a:bodyPr>
          <a:lstStyle/>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What is MOE?</a:t>
            </a:r>
            <a:endParaRPr kumimoji="0" lang="en-US" sz="24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An IDEA requirement to ensure a LEA receiving IDEA Part B funds, spends and maintains at least the same amount of </a:t>
            </a:r>
            <a:r>
              <a:rPr kumimoji="0" lang="en-US" sz="2400" b="1"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state and/or local funding</a:t>
            </a:r>
            <a:r>
              <a:rPr kumimoji="0" lang="en-US" sz="24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 for special education and related services fiscal year to fiscal year.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Who needs to meet MOE?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Any LEA that receives IDEA Part B funding</a:t>
            </a:r>
            <a:endParaRPr kumimoji="0" lang="en-US" sz="20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2" name="Title 1">
            <a:extLst>
              <a:ext uri="{FF2B5EF4-FFF2-40B4-BE49-F238E27FC236}">
                <a16:creationId xmlns:a16="http://schemas.microsoft.com/office/drawing/2014/main" id="{466A182F-A509-44E0-A975-F6C2A301DEFD}"/>
              </a:ext>
            </a:extLst>
          </p:cNvPr>
          <p:cNvSpPr>
            <a:spLocks noGrp="1"/>
          </p:cNvSpPr>
          <p:nvPr>
            <p:ph type="title"/>
          </p:nvPr>
        </p:nvSpPr>
        <p:spPr>
          <a:xfrm>
            <a:off x="1281404" y="247186"/>
            <a:ext cx="9629192" cy="1511560"/>
          </a:xfrm>
        </p:spPr>
        <p:txBody>
          <a:bodyPr>
            <a:normAutofit/>
          </a:bodyPr>
          <a:lstStyle/>
          <a:p>
            <a:pPr algn="ctr"/>
            <a:r>
              <a:rPr lang="en-US" sz="3600" b="1" kern="1200" dirty="0">
                <a:latin typeface="+mj-lt"/>
                <a:ea typeface="+mj-ea"/>
                <a:cs typeface="+mj-cs"/>
              </a:rPr>
              <a:t>IDEA Requirement</a:t>
            </a:r>
            <a:br>
              <a:rPr lang="en-US" sz="3600" dirty="0">
                <a:solidFill>
                  <a:srgbClr val="FFFF00"/>
                </a:solidFill>
                <a:ea typeface="Microsoft Sans Serif" panose="020B0604020202020204" pitchFamily="34" charset="0"/>
                <a:cs typeface="Microsoft Sans Serif" panose="020B0604020202020204" pitchFamily="34" charset="0"/>
              </a:rPr>
            </a:br>
            <a:r>
              <a:rPr lang="en-US" sz="3600" dirty="0">
                <a:solidFill>
                  <a:srgbClr val="FFFF00"/>
                </a:solidFill>
                <a:ea typeface="Microsoft Sans Serif" panose="020B0604020202020204" pitchFamily="34" charset="0"/>
                <a:cs typeface="Microsoft Sans Serif" panose="020B0604020202020204" pitchFamily="34" charset="0"/>
              </a:rPr>
              <a:t>LEA Maintenance of Effort (MOE) Requirement</a:t>
            </a:r>
          </a:p>
        </p:txBody>
      </p:sp>
    </p:spTree>
    <p:extLst>
      <p:ext uri="{BB962C8B-B14F-4D97-AF65-F5344CB8AC3E}">
        <p14:creationId xmlns:p14="http://schemas.microsoft.com/office/powerpoint/2010/main" val="359410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1052-3CF5-9875-3028-6ED3C955EFB8}"/>
              </a:ext>
            </a:extLst>
          </p:cNvPr>
          <p:cNvSpPr>
            <a:spLocks noGrp="1"/>
          </p:cNvSpPr>
          <p:nvPr>
            <p:ph type="title"/>
          </p:nvPr>
        </p:nvSpPr>
        <p:spPr>
          <a:xfrm>
            <a:off x="2946526" y="374215"/>
            <a:ext cx="6298949" cy="1356360"/>
          </a:xfrm>
        </p:spPr>
        <p:txBody>
          <a:bodyPr/>
          <a:lstStyle/>
          <a:p>
            <a:r>
              <a:rPr lang="en-US" sz="4400" b="1" dirty="0"/>
              <a:t>Presentation Objectives:</a:t>
            </a:r>
            <a:endParaRPr lang="en-US" dirty="0"/>
          </a:p>
        </p:txBody>
      </p:sp>
      <p:sp>
        <p:nvSpPr>
          <p:cNvPr id="3" name="Content Placeholder 2">
            <a:extLst>
              <a:ext uri="{FF2B5EF4-FFF2-40B4-BE49-F238E27FC236}">
                <a16:creationId xmlns:a16="http://schemas.microsoft.com/office/drawing/2014/main" id="{1BB1B4AC-4FF2-A2E8-3DA4-022E6BD3FD6E}"/>
              </a:ext>
            </a:extLst>
          </p:cNvPr>
          <p:cNvSpPr>
            <a:spLocks noGrp="1"/>
          </p:cNvSpPr>
          <p:nvPr>
            <p:ph idx="1"/>
          </p:nvPr>
        </p:nvSpPr>
        <p:spPr>
          <a:xfrm>
            <a:off x="4436198" y="1810693"/>
            <a:ext cx="6579673" cy="4285307"/>
          </a:xfrm>
        </p:spPr>
        <p:txBody>
          <a:bodyPr>
            <a:normAutofit lnSpcReduction="10000"/>
          </a:bodyPr>
          <a:lstStyle/>
          <a:p>
            <a:pPr>
              <a:lnSpc>
                <a:spcPct val="100000"/>
              </a:lnSpc>
              <a:buFont typeface="Wingdings" panose="05000000000000000000" pitchFamily="2" charset="2"/>
              <a:buChar char="q"/>
            </a:pPr>
            <a:r>
              <a:rPr lang="en-US" sz="2500" dirty="0"/>
              <a:t> Explain special education services  </a:t>
            </a:r>
          </a:p>
          <a:p>
            <a:pPr marL="274320" lvl="1" indent="0">
              <a:lnSpc>
                <a:spcPct val="100000"/>
              </a:lnSpc>
              <a:buNone/>
            </a:pPr>
            <a:r>
              <a:rPr lang="en-US" sz="2500" dirty="0"/>
              <a:t> funding under IDEA provided for children</a:t>
            </a:r>
          </a:p>
          <a:p>
            <a:pPr marL="274320" lvl="1" indent="0">
              <a:lnSpc>
                <a:spcPct val="100000"/>
              </a:lnSpc>
              <a:buNone/>
            </a:pPr>
            <a:r>
              <a:rPr lang="en-US" sz="2500" dirty="0"/>
              <a:t> with disabilities (ages 3-21)</a:t>
            </a:r>
          </a:p>
          <a:p>
            <a:pPr>
              <a:lnSpc>
                <a:spcPct val="100000"/>
              </a:lnSpc>
              <a:buFont typeface="Wingdings" panose="05000000000000000000" pitchFamily="2" charset="2"/>
              <a:buChar char="q"/>
            </a:pPr>
            <a:r>
              <a:rPr lang="en-US" sz="2500" dirty="0"/>
              <a:t> Provide an overview of fiscal laws and</a:t>
            </a:r>
          </a:p>
          <a:p>
            <a:pPr marL="274320" lvl="1" indent="0">
              <a:lnSpc>
                <a:spcPct val="100000"/>
              </a:lnSpc>
              <a:buNone/>
            </a:pPr>
            <a:r>
              <a:rPr lang="en-US" sz="2500" dirty="0"/>
              <a:t> guidelines for receiving federal special</a:t>
            </a:r>
          </a:p>
          <a:p>
            <a:pPr marL="274320" lvl="1" indent="0">
              <a:lnSpc>
                <a:spcPct val="100000"/>
              </a:lnSpc>
              <a:buNone/>
            </a:pPr>
            <a:r>
              <a:rPr lang="en-US" sz="2500" dirty="0"/>
              <a:t> education funding at the state education </a:t>
            </a:r>
          </a:p>
          <a:p>
            <a:pPr marL="274320" lvl="1" indent="0">
              <a:lnSpc>
                <a:spcPct val="100000"/>
              </a:lnSpc>
              <a:buNone/>
            </a:pPr>
            <a:r>
              <a:rPr lang="en-US" sz="2500" dirty="0"/>
              <a:t> agency (SEA) and local education agency </a:t>
            </a:r>
          </a:p>
          <a:p>
            <a:pPr marL="274320" lvl="1" indent="0">
              <a:lnSpc>
                <a:spcPct val="100000"/>
              </a:lnSpc>
              <a:buNone/>
            </a:pPr>
            <a:r>
              <a:rPr lang="en-US" sz="2500" dirty="0"/>
              <a:t> (LEA)</a:t>
            </a:r>
          </a:p>
          <a:p>
            <a:pPr>
              <a:lnSpc>
                <a:spcPct val="100000"/>
              </a:lnSpc>
              <a:buFont typeface="Wingdings" panose="05000000000000000000" pitchFamily="2" charset="2"/>
              <a:buChar char="q"/>
            </a:pPr>
            <a:r>
              <a:rPr lang="en-US" sz="2500" dirty="0"/>
              <a:t> Provide an overview of eGAP 2.0</a:t>
            </a:r>
          </a:p>
          <a:p>
            <a:endParaRPr lang="en-US" dirty="0"/>
          </a:p>
        </p:txBody>
      </p:sp>
      <p:pic>
        <p:nvPicPr>
          <p:cNvPr id="4" name="Content Placeholder 3">
            <a:extLst>
              <a:ext uri="{FF2B5EF4-FFF2-40B4-BE49-F238E27FC236}">
                <a16:creationId xmlns:a16="http://schemas.microsoft.com/office/drawing/2014/main" id="{ABA75FF4-4489-2D74-FA3F-AC4767729ADD}"/>
              </a:ext>
            </a:extLst>
          </p:cNvPr>
          <p:cNvPicPr>
            <a:picLocks noChangeAspect="1"/>
          </p:cNvPicPr>
          <p:nvPr/>
        </p:nvPicPr>
        <p:blipFill rotWithShape="1">
          <a:blip r:embed="rId2"/>
          <a:srcRect r="-2" b="10221"/>
          <a:stretch/>
        </p:blipFill>
        <p:spPr>
          <a:xfrm>
            <a:off x="72429" y="1810693"/>
            <a:ext cx="4282288" cy="4285307"/>
          </a:xfrm>
          <a:prstGeom prst="rect">
            <a:avLst/>
          </a:prstGeom>
          <a:noFill/>
        </p:spPr>
      </p:pic>
    </p:spTree>
    <p:extLst>
      <p:ext uri="{BB962C8B-B14F-4D97-AF65-F5344CB8AC3E}">
        <p14:creationId xmlns:p14="http://schemas.microsoft.com/office/powerpoint/2010/main" val="1829919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9FBD-3B69-4F21-9910-95BAE87658E0}"/>
              </a:ext>
            </a:extLst>
          </p:cNvPr>
          <p:cNvSpPr>
            <a:spLocks noGrp="1"/>
          </p:cNvSpPr>
          <p:nvPr>
            <p:ph type="title"/>
          </p:nvPr>
        </p:nvSpPr>
        <p:spPr>
          <a:xfrm>
            <a:off x="1942841" y="129572"/>
            <a:ext cx="8306319" cy="1808340"/>
          </a:xfrm>
        </p:spPr>
        <p:txBody>
          <a:bodyPr>
            <a:normAutofit/>
          </a:bodyPr>
          <a:lstStyle/>
          <a:p>
            <a:pPr algn="ctr"/>
            <a:r>
              <a:rPr lang="en-US" sz="3600" dirty="0">
                <a:ea typeface="Microsoft Sans Serif" panose="020B0604020202020204" pitchFamily="34" charset="0"/>
                <a:cs typeface="Microsoft Sans Serif" panose="020B0604020202020204" pitchFamily="34" charset="0"/>
              </a:rPr>
              <a:t>LEA Maintenance of Effort (MOE) Requirement</a:t>
            </a:r>
            <a:endParaRPr lang="en-US" sz="3600" dirty="0"/>
          </a:p>
        </p:txBody>
      </p:sp>
      <p:sp>
        <p:nvSpPr>
          <p:cNvPr id="4" name="Content Placeholder 3">
            <a:extLst>
              <a:ext uri="{FF2B5EF4-FFF2-40B4-BE49-F238E27FC236}">
                <a16:creationId xmlns:a16="http://schemas.microsoft.com/office/drawing/2014/main" id="{B29B39E7-E76A-43F5-9202-6DAA369D1698}"/>
              </a:ext>
            </a:extLst>
          </p:cNvPr>
          <p:cNvSpPr>
            <a:spLocks noGrp="1"/>
          </p:cNvSpPr>
          <p:nvPr>
            <p:ph idx="1"/>
          </p:nvPr>
        </p:nvSpPr>
        <p:spPr>
          <a:xfrm>
            <a:off x="2621902" y="2241290"/>
            <a:ext cx="8602825" cy="3714447"/>
          </a:xfrm>
        </p:spPr>
        <p:txBody>
          <a:bodyPr>
            <a:normAutofit lnSpcReduction="10000"/>
          </a:bodyPr>
          <a:lstStyle/>
          <a:p>
            <a:pPr marL="0" indent="0">
              <a:buNone/>
            </a:pPr>
            <a:r>
              <a:rPr lang="en-US" sz="3200" b="1" dirty="0">
                <a:ea typeface="Microsoft Sans Serif" panose="020B0604020202020204" pitchFamily="34" charset="0"/>
                <a:cs typeface="Microsoft Sans Serif" panose="020B0604020202020204" pitchFamily="34" charset="0"/>
              </a:rPr>
              <a:t>What is MOE based on?</a:t>
            </a:r>
          </a:p>
          <a:p>
            <a:pPr marL="0" indent="0" algn="just">
              <a:buNone/>
            </a:pPr>
            <a:r>
              <a:rPr lang="en-US" sz="3200" dirty="0">
                <a:ea typeface="Microsoft Sans Serif" panose="020B0604020202020204" pitchFamily="34" charset="0"/>
                <a:cs typeface="Microsoft Sans Serif" panose="020B0604020202020204" pitchFamily="34" charset="0"/>
              </a:rPr>
              <a:t>The State Fiscal Year (FY) and aligns with the Federal Fiscal Year (FFY) and School Year (SY).</a:t>
            </a:r>
          </a:p>
          <a:p>
            <a:pPr algn="just">
              <a:lnSpc>
                <a:spcPts val="2880"/>
              </a:lnSpc>
              <a:buClrTx/>
              <a:buFont typeface="Wingdings" panose="05000000000000000000" pitchFamily="2" charset="2"/>
              <a:buChar char="q"/>
            </a:pPr>
            <a:r>
              <a:rPr lang="en-US" sz="3200" dirty="0">
                <a:ea typeface="Microsoft Sans Serif" panose="020B0604020202020204" pitchFamily="34" charset="0"/>
                <a:cs typeface="Microsoft Sans Serif" panose="020B0604020202020204" pitchFamily="34" charset="0"/>
              </a:rPr>
              <a:t> FFY period: October 1</a:t>
            </a:r>
            <a:r>
              <a:rPr lang="en-US" sz="3200" baseline="30000" dirty="0">
                <a:ea typeface="Microsoft Sans Serif" panose="020B0604020202020204" pitchFamily="34" charset="0"/>
                <a:cs typeface="Microsoft Sans Serif" panose="020B0604020202020204" pitchFamily="34" charset="0"/>
              </a:rPr>
              <a:t>st</a:t>
            </a:r>
            <a:r>
              <a:rPr lang="en-US" sz="3200" dirty="0">
                <a:ea typeface="Microsoft Sans Serif" panose="020B0604020202020204" pitchFamily="34" charset="0"/>
                <a:cs typeface="Microsoft Sans Serif" panose="020B0604020202020204" pitchFamily="34" charset="0"/>
              </a:rPr>
              <a:t> - September 30</a:t>
            </a:r>
            <a:r>
              <a:rPr lang="en-US" sz="3200" baseline="30000" dirty="0">
                <a:ea typeface="Microsoft Sans Serif" panose="020B0604020202020204" pitchFamily="34" charset="0"/>
                <a:cs typeface="Microsoft Sans Serif" panose="020B0604020202020204" pitchFamily="34" charset="0"/>
              </a:rPr>
              <a:t>th</a:t>
            </a:r>
            <a:r>
              <a:rPr lang="en-US" sz="3200" dirty="0">
                <a:ea typeface="Microsoft Sans Serif" panose="020B0604020202020204" pitchFamily="34" charset="0"/>
                <a:cs typeface="Microsoft Sans Serif" panose="020B0604020202020204" pitchFamily="34" charset="0"/>
              </a:rPr>
              <a:t> </a:t>
            </a:r>
          </a:p>
          <a:p>
            <a:pPr algn="just">
              <a:lnSpc>
                <a:spcPts val="2880"/>
              </a:lnSpc>
              <a:buClrTx/>
              <a:buFont typeface="Wingdings" panose="05000000000000000000" pitchFamily="2" charset="2"/>
              <a:buChar char="q"/>
            </a:pPr>
            <a:r>
              <a:rPr lang="en-US" sz="3200" dirty="0">
                <a:ea typeface="Microsoft Sans Serif" panose="020B0604020202020204" pitchFamily="34" charset="0"/>
                <a:cs typeface="Microsoft Sans Serif" panose="020B0604020202020204" pitchFamily="34" charset="0"/>
              </a:rPr>
              <a:t> Alabama FY period: October 1</a:t>
            </a:r>
            <a:r>
              <a:rPr lang="en-US" sz="3200" baseline="30000" dirty="0">
                <a:ea typeface="Microsoft Sans Serif" panose="020B0604020202020204" pitchFamily="34" charset="0"/>
                <a:cs typeface="Microsoft Sans Serif" panose="020B0604020202020204" pitchFamily="34" charset="0"/>
              </a:rPr>
              <a:t>st </a:t>
            </a:r>
            <a:r>
              <a:rPr lang="en-US" sz="3200" dirty="0">
                <a:ea typeface="Microsoft Sans Serif" panose="020B0604020202020204" pitchFamily="34" charset="0"/>
                <a:cs typeface="Microsoft Sans Serif" panose="020B0604020202020204" pitchFamily="34" charset="0"/>
              </a:rPr>
              <a:t>- September 30</a:t>
            </a:r>
            <a:r>
              <a:rPr lang="en-US" sz="3200" baseline="30000" dirty="0">
                <a:ea typeface="Microsoft Sans Serif" panose="020B0604020202020204" pitchFamily="34" charset="0"/>
                <a:cs typeface="Microsoft Sans Serif" panose="020B0604020202020204" pitchFamily="34" charset="0"/>
              </a:rPr>
              <a:t>th</a:t>
            </a:r>
          </a:p>
          <a:p>
            <a:pPr algn="just">
              <a:lnSpc>
                <a:spcPts val="2880"/>
              </a:lnSpc>
              <a:buClrTx/>
              <a:buFont typeface="Wingdings" panose="05000000000000000000" pitchFamily="2" charset="2"/>
              <a:buChar char="q"/>
            </a:pPr>
            <a:r>
              <a:rPr lang="en-US" sz="3200" dirty="0">
                <a:ea typeface="Microsoft Sans Serif" panose="020B0604020202020204" pitchFamily="34" charset="0"/>
                <a:cs typeface="Microsoft Sans Serif" panose="020B0604020202020204" pitchFamily="34" charset="0"/>
              </a:rPr>
              <a:t> Alabama SY period:  August - May</a:t>
            </a:r>
          </a:p>
          <a:p>
            <a:pPr marL="0" indent="0" algn="just">
              <a:lnSpc>
                <a:spcPts val="2880"/>
              </a:lnSpc>
              <a:buNone/>
            </a:pPr>
            <a:r>
              <a:rPr lang="en-US" sz="3200" u="sng" dirty="0">
                <a:solidFill>
                  <a:srgbClr val="FFFF00"/>
                </a:solidFill>
                <a:ea typeface="Microsoft Sans Serif" panose="020B0604020202020204" pitchFamily="34" charset="0"/>
                <a:cs typeface="Microsoft Sans Serif" panose="020B0604020202020204" pitchFamily="34" charset="0"/>
              </a:rPr>
              <a:t>Example:</a:t>
            </a:r>
            <a:r>
              <a:rPr lang="en-US" sz="3200" dirty="0">
                <a:ea typeface="Microsoft Sans Serif" panose="020B0604020202020204" pitchFamily="34" charset="0"/>
                <a:cs typeface="Microsoft Sans Serif" panose="020B0604020202020204" pitchFamily="34" charset="0"/>
              </a:rPr>
              <a:t> AL FY2021 = FFY2020 = SY 2020-2021</a:t>
            </a:r>
          </a:p>
          <a:p>
            <a:pPr marL="0" indent="0">
              <a:buNone/>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3C3F6EC7-0535-40AD-AE5C-4BCF92E24C00}"/>
              </a:ext>
            </a:extLst>
          </p:cNvPr>
          <p:cNvPicPr>
            <a:picLocks noChangeAspect="1"/>
          </p:cNvPicPr>
          <p:nvPr/>
        </p:nvPicPr>
        <p:blipFill>
          <a:blip r:embed="rId2"/>
          <a:stretch>
            <a:fillRect/>
          </a:stretch>
        </p:blipFill>
        <p:spPr>
          <a:xfrm>
            <a:off x="488887" y="2241290"/>
            <a:ext cx="1987657" cy="3714447"/>
          </a:xfrm>
          <a:prstGeom prst="rect">
            <a:avLst/>
          </a:prstGeom>
        </p:spPr>
      </p:pic>
    </p:spTree>
    <p:extLst>
      <p:ext uri="{BB962C8B-B14F-4D97-AF65-F5344CB8AC3E}">
        <p14:creationId xmlns:p14="http://schemas.microsoft.com/office/powerpoint/2010/main" val="412773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9FBD-3B69-4F21-9910-95BAE87658E0}"/>
              </a:ext>
            </a:extLst>
          </p:cNvPr>
          <p:cNvSpPr>
            <a:spLocks noGrp="1"/>
          </p:cNvSpPr>
          <p:nvPr>
            <p:ph type="title"/>
          </p:nvPr>
        </p:nvSpPr>
        <p:spPr>
          <a:xfrm>
            <a:off x="1621972" y="131592"/>
            <a:ext cx="8948057" cy="1518694"/>
          </a:xfrm>
        </p:spPr>
        <p:txBody>
          <a:bodyPr>
            <a:normAutofit/>
          </a:bodyPr>
          <a:lstStyle/>
          <a:p>
            <a:r>
              <a:rPr lang="en-US" sz="3200" dirty="0">
                <a:ea typeface="Microsoft Sans Serif" panose="020B0604020202020204" pitchFamily="34" charset="0"/>
                <a:cs typeface="Microsoft Sans Serif" panose="020B0604020202020204" pitchFamily="34" charset="0"/>
              </a:rPr>
              <a:t>LEA Maintenance of Effort (MOE) Requirement</a:t>
            </a:r>
            <a:endParaRPr lang="en-US" sz="3200" dirty="0"/>
          </a:p>
        </p:txBody>
      </p:sp>
      <p:sp>
        <p:nvSpPr>
          <p:cNvPr id="4" name="Content Placeholder 3">
            <a:extLst>
              <a:ext uri="{FF2B5EF4-FFF2-40B4-BE49-F238E27FC236}">
                <a16:creationId xmlns:a16="http://schemas.microsoft.com/office/drawing/2014/main" id="{B29B39E7-E76A-43F5-9202-6DAA369D1698}"/>
              </a:ext>
            </a:extLst>
          </p:cNvPr>
          <p:cNvSpPr>
            <a:spLocks noGrp="1"/>
          </p:cNvSpPr>
          <p:nvPr>
            <p:ph idx="1"/>
          </p:nvPr>
        </p:nvSpPr>
        <p:spPr>
          <a:xfrm>
            <a:off x="1399592" y="1838130"/>
            <a:ext cx="8808097" cy="4879911"/>
          </a:xfrm>
        </p:spPr>
        <p:txBody>
          <a:bodyPr>
            <a:normAutofit fontScale="32500" lnSpcReduction="20000"/>
          </a:bodyPr>
          <a:lstStyle/>
          <a:p>
            <a:pPr marL="0" indent="0">
              <a:buNone/>
            </a:pPr>
            <a:r>
              <a:rPr lang="en-US" sz="8600" b="1" dirty="0">
                <a:solidFill>
                  <a:schemeClr val="accent2"/>
                </a:solidFill>
                <a:ea typeface="Microsoft Sans Serif" panose="020B0604020202020204" pitchFamily="34" charset="0"/>
                <a:cs typeface="Microsoft Sans Serif" panose="020B0604020202020204" pitchFamily="34" charset="0"/>
              </a:rPr>
              <a:t>What is included in MOE?</a:t>
            </a:r>
          </a:p>
          <a:p>
            <a:pPr marL="0" indent="0" algn="just">
              <a:spcBef>
                <a:spcPts val="300"/>
              </a:spcBef>
              <a:spcAft>
                <a:spcPts val="300"/>
              </a:spcAft>
              <a:buNone/>
            </a:pPr>
            <a:r>
              <a:rPr lang="en-US" sz="8600" dirty="0">
                <a:solidFill>
                  <a:srgbClr val="FFFF00"/>
                </a:solidFill>
                <a:ea typeface="Microsoft Sans Serif" panose="020B0604020202020204" pitchFamily="34" charset="0"/>
                <a:cs typeface="Microsoft Sans Serif" panose="020B0604020202020204" pitchFamily="34" charset="0"/>
              </a:rPr>
              <a:t>State and/or local expenditures </a:t>
            </a:r>
            <a:r>
              <a:rPr lang="en-US" sz="8600" dirty="0">
                <a:solidFill>
                  <a:schemeClr val="accent2"/>
                </a:solidFill>
                <a:ea typeface="Microsoft Sans Serif" panose="020B0604020202020204" pitchFamily="34" charset="0"/>
                <a:cs typeface="Microsoft Sans Serif" panose="020B0604020202020204" pitchFamily="34" charset="0"/>
              </a:rPr>
              <a:t>related to providing special education and related services.</a:t>
            </a:r>
          </a:p>
          <a:p>
            <a:pPr marL="0" indent="0" algn="just">
              <a:spcBef>
                <a:spcPts val="300"/>
              </a:spcBef>
              <a:spcAft>
                <a:spcPts val="300"/>
              </a:spcAft>
              <a:buNone/>
            </a:pPr>
            <a:endParaRPr lang="en-US" sz="8600" dirty="0">
              <a:solidFill>
                <a:schemeClr val="accent2"/>
              </a:solidFill>
              <a:ea typeface="Microsoft Sans Serif" panose="020B0604020202020204" pitchFamily="34" charset="0"/>
              <a:cs typeface="Microsoft Sans Serif" panose="020B0604020202020204" pitchFamily="34" charset="0"/>
            </a:endParaRPr>
          </a:p>
          <a:p>
            <a:pPr marL="0" indent="0" algn="ctr">
              <a:lnSpc>
                <a:spcPct val="70000"/>
              </a:lnSpc>
              <a:spcBef>
                <a:spcPts val="200"/>
              </a:spcBef>
              <a:spcAft>
                <a:spcPts val="200"/>
              </a:spcAft>
              <a:buNone/>
            </a:pPr>
            <a:r>
              <a:rPr lang="en-US" sz="8600" b="1" i="1" u="sng" dirty="0">
                <a:solidFill>
                  <a:srgbClr val="FFFF00"/>
                </a:solidFill>
                <a:ea typeface="Microsoft Sans Serif" panose="020B0604020202020204" pitchFamily="34" charset="0"/>
                <a:cs typeface="Microsoft Sans Serif" panose="020B0604020202020204" pitchFamily="34" charset="0"/>
              </a:rPr>
              <a:t>**Based on expenditures not revenues!**</a:t>
            </a:r>
          </a:p>
          <a:p>
            <a:pPr marL="0" indent="0" algn="just">
              <a:lnSpc>
                <a:spcPct val="70000"/>
              </a:lnSpc>
              <a:spcBef>
                <a:spcPts val="200"/>
              </a:spcBef>
              <a:spcAft>
                <a:spcPts val="200"/>
              </a:spcAft>
              <a:buNone/>
            </a:pPr>
            <a:endParaRPr lang="en-US" sz="8600" dirty="0">
              <a:solidFill>
                <a:schemeClr val="accent2"/>
              </a:solidFill>
              <a:ea typeface="Microsoft Sans Serif" panose="020B0604020202020204" pitchFamily="34" charset="0"/>
              <a:cs typeface="Microsoft Sans Serif" panose="020B0604020202020204" pitchFamily="34" charset="0"/>
            </a:endParaRPr>
          </a:p>
          <a:p>
            <a:pPr marL="0" indent="0" algn="ctr">
              <a:lnSpc>
                <a:spcPct val="70000"/>
              </a:lnSpc>
              <a:spcBef>
                <a:spcPts val="200"/>
              </a:spcBef>
              <a:spcAft>
                <a:spcPts val="200"/>
              </a:spcAft>
              <a:buNone/>
            </a:pPr>
            <a:endParaRPr lang="en-US" sz="8600" b="1" dirty="0">
              <a:solidFill>
                <a:schemeClr val="accent2"/>
              </a:solidFill>
              <a:ea typeface="Microsoft Sans Serif" panose="020B0604020202020204" pitchFamily="34" charset="0"/>
              <a:cs typeface="Microsoft Sans Serif" panose="020B0604020202020204" pitchFamily="34" charset="0"/>
            </a:endParaRPr>
          </a:p>
          <a:p>
            <a:pPr marL="0" indent="0">
              <a:lnSpc>
                <a:spcPct val="70000"/>
              </a:lnSpc>
              <a:spcBef>
                <a:spcPts val="200"/>
              </a:spcBef>
              <a:spcAft>
                <a:spcPts val="200"/>
              </a:spcAft>
              <a:buNone/>
            </a:pPr>
            <a:r>
              <a:rPr lang="en-US" sz="8600" b="1" dirty="0">
                <a:solidFill>
                  <a:schemeClr val="accent2"/>
                </a:solidFill>
                <a:ea typeface="Microsoft Sans Serif" panose="020B0604020202020204" pitchFamily="34" charset="0"/>
                <a:cs typeface="Microsoft Sans Serif" panose="020B0604020202020204" pitchFamily="34" charset="0"/>
              </a:rPr>
              <a:t>What is </a:t>
            </a:r>
            <a:r>
              <a:rPr lang="en-US" sz="8600" b="1" u="sng" dirty="0">
                <a:solidFill>
                  <a:schemeClr val="accent2"/>
                </a:solidFill>
                <a:ea typeface="Microsoft Sans Serif" panose="020B0604020202020204" pitchFamily="34" charset="0"/>
                <a:cs typeface="Microsoft Sans Serif" panose="020B0604020202020204" pitchFamily="34" charset="0"/>
              </a:rPr>
              <a:t>not</a:t>
            </a:r>
            <a:r>
              <a:rPr lang="en-US" sz="8600" b="1" dirty="0">
                <a:solidFill>
                  <a:schemeClr val="accent2"/>
                </a:solidFill>
                <a:ea typeface="Microsoft Sans Serif" panose="020B0604020202020204" pitchFamily="34" charset="0"/>
                <a:cs typeface="Microsoft Sans Serif" panose="020B0604020202020204" pitchFamily="34" charset="0"/>
              </a:rPr>
              <a:t> included in IDEA LEA MOE requirement?</a:t>
            </a:r>
          </a:p>
          <a:p>
            <a:pPr marL="0" indent="0">
              <a:buNone/>
            </a:pPr>
            <a:r>
              <a:rPr lang="en-US" sz="8600" dirty="0">
                <a:solidFill>
                  <a:schemeClr val="accent2"/>
                </a:solidFill>
                <a:ea typeface="Microsoft Sans Serif" panose="020B0604020202020204" pitchFamily="34" charset="0"/>
                <a:cs typeface="Microsoft Sans Serif" panose="020B0604020202020204" pitchFamily="34" charset="0"/>
              </a:rPr>
              <a:t>		Federal expenditures</a:t>
            </a:r>
          </a:p>
          <a:p>
            <a:pPr marL="0" indent="0">
              <a:buNone/>
            </a:pPr>
            <a:r>
              <a:rPr lang="en-US" sz="8600" dirty="0">
                <a:solidFill>
                  <a:schemeClr val="accent2"/>
                </a:solidFill>
                <a:ea typeface="Microsoft Sans Serif" panose="020B0604020202020204" pitchFamily="34" charset="0"/>
                <a:cs typeface="Microsoft Sans Serif" panose="020B0604020202020204" pitchFamily="34" charset="0"/>
              </a:rPr>
              <a:t>		CEIS expenditures</a:t>
            </a:r>
          </a:p>
          <a:p>
            <a:pPr marL="0" indent="0">
              <a:buNone/>
            </a:pPr>
            <a:r>
              <a:rPr lang="en-US" sz="8600" dirty="0">
                <a:solidFill>
                  <a:schemeClr val="accent2"/>
                </a:solidFill>
                <a:ea typeface="Microsoft Sans Serif" panose="020B0604020202020204" pitchFamily="34" charset="0"/>
                <a:cs typeface="Microsoft Sans Serif" panose="020B0604020202020204" pitchFamily="34" charset="0"/>
              </a:rPr>
              <a:t>		Reimbursements from Medicaid or other   </a:t>
            </a:r>
          </a:p>
          <a:p>
            <a:pPr marL="0" indent="0">
              <a:buNone/>
            </a:pPr>
            <a:r>
              <a:rPr lang="en-US" sz="8600" dirty="0">
                <a:solidFill>
                  <a:schemeClr val="accent2"/>
                </a:solidFill>
                <a:ea typeface="Microsoft Sans Serif" panose="020B0604020202020204" pitchFamily="34" charset="0"/>
                <a:cs typeface="Microsoft Sans Serif" panose="020B0604020202020204" pitchFamily="34" charset="0"/>
              </a:rPr>
              <a:t>                       federal funds</a:t>
            </a:r>
          </a:p>
          <a:p>
            <a:pPr marL="0" indent="0">
              <a:buNone/>
            </a:pPr>
            <a:r>
              <a:rPr lang="en-US" sz="8000" b="1" dirty="0">
                <a:solidFill>
                  <a:srgbClr val="0A0A42"/>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8000" b="1" i="1" u="sng" dirty="0">
              <a:solidFill>
                <a:srgbClr val="372FE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buNone/>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a:extLst>
              <a:ext uri="{FF2B5EF4-FFF2-40B4-BE49-F238E27FC236}">
                <a16:creationId xmlns:a16="http://schemas.microsoft.com/office/drawing/2014/main" id="{4C8AC7A4-8A45-4037-857A-BDC624E07934}"/>
              </a:ext>
            </a:extLst>
          </p:cNvPr>
          <p:cNvPicPr>
            <a:picLocks noChangeAspect="1"/>
          </p:cNvPicPr>
          <p:nvPr/>
        </p:nvPicPr>
        <p:blipFill>
          <a:blip r:embed="rId2"/>
          <a:stretch>
            <a:fillRect/>
          </a:stretch>
        </p:blipFill>
        <p:spPr>
          <a:xfrm>
            <a:off x="1554343" y="4549770"/>
            <a:ext cx="1580743" cy="1518694"/>
          </a:xfrm>
          <a:prstGeom prst="rect">
            <a:avLst/>
          </a:prstGeom>
        </p:spPr>
      </p:pic>
    </p:spTree>
    <p:extLst>
      <p:ext uri="{BB962C8B-B14F-4D97-AF65-F5344CB8AC3E}">
        <p14:creationId xmlns:p14="http://schemas.microsoft.com/office/powerpoint/2010/main" val="187805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9FBD-3B69-4F21-9910-95BAE87658E0}"/>
              </a:ext>
            </a:extLst>
          </p:cNvPr>
          <p:cNvSpPr>
            <a:spLocks noGrp="1"/>
          </p:cNvSpPr>
          <p:nvPr>
            <p:ph type="title"/>
          </p:nvPr>
        </p:nvSpPr>
        <p:spPr>
          <a:xfrm>
            <a:off x="1959471" y="199698"/>
            <a:ext cx="8273058" cy="1417316"/>
          </a:xfrm>
        </p:spPr>
        <p:txBody>
          <a:bodyPr>
            <a:normAutofit/>
          </a:bodyPr>
          <a:lstStyle/>
          <a:p>
            <a:pPr algn="ctr"/>
            <a:r>
              <a:rPr lang="en-US" sz="4000" dirty="0">
                <a:ea typeface="Microsoft Sans Serif" panose="020B0604020202020204" pitchFamily="34" charset="0"/>
                <a:cs typeface="Microsoft Sans Serif" panose="020B0604020202020204" pitchFamily="34" charset="0"/>
              </a:rPr>
              <a:t>LEA Maintenance of Effort (MOE) Requirement</a:t>
            </a:r>
            <a:endParaRPr lang="en-US" sz="4000" dirty="0"/>
          </a:p>
        </p:txBody>
      </p:sp>
      <p:sp>
        <p:nvSpPr>
          <p:cNvPr id="4" name="Content Placeholder 3">
            <a:extLst>
              <a:ext uri="{FF2B5EF4-FFF2-40B4-BE49-F238E27FC236}">
                <a16:creationId xmlns:a16="http://schemas.microsoft.com/office/drawing/2014/main" id="{B29B39E7-E76A-43F5-9202-6DAA369D1698}"/>
              </a:ext>
            </a:extLst>
          </p:cNvPr>
          <p:cNvSpPr>
            <a:spLocks noGrp="1"/>
          </p:cNvSpPr>
          <p:nvPr>
            <p:ph idx="1"/>
          </p:nvPr>
        </p:nvSpPr>
        <p:spPr>
          <a:xfrm>
            <a:off x="1222310" y="1651518"/>
            <a:ext cx="9311951" cy="5038531"/>
          </a:xfrm>
        </p:spPr>
        <p:txBody>
          <a:bodyPr>
            <a:normAutofit fontScale="92500" lnSpcReduction="10000"/>
          </a:bodyPr>
          <a:lstStyle/>
          <a:p>
            <a:pPr marL="0" indent="0">
              <a:buNone/>
            </a:pPr>
            <a:r>
              <a:rPr lang="en-US" sz="2800" b="1" dirty="0">
                <a:ea typeface="Microsoft Sans Serif" panose="020B0604020202020204" pitchFamily="34" charset="0"/>
                <a:cs typeface="Microsoft Sans Serif" panose="020B0604020202020204" pitchFamily="34" charset="0"/>
              </a:rPr>
              <a:t>What are the MOE Requirement Guidelines?</a:t>
            </a:r>
          </a:p>
          <a:p>
            <a:pPr marL="0" indent="0">
              <a:buNone/>
            </a:pPr>
            <a:r>
              <a:rPr lang="en-US" sz="2800" dirty="0"/>
              <a:t> </a:t>
            </a:r>
            <a:r>
              <a:rPr lang="en-US" sz="2800" dirty="0">
                <a:ea typeface="Microsoft Sans Serif" panose="020B0604020202020204" pitchFamily="34" charset="0"/>
                <a:cs typeface="Microsoft Sans Serif" panose="020B0604020202020204" pitchFamily="34" charset="0"/>
              </a:rPr>
              <a:t>The MOE requirement has two parts:</a:t>
            </a:r>
          </a:p>
          <a:p>
            <a:pPr marL="45720" indent="0" algn="just">
              <a:lnSpc>
                <a:spcPct val="120000"/>
              </a:lnSpc>
              <a:buClrTx/>
              <a:buNone/>
            </a:pPr>
            <a:r>
              <a:rPr lang="en-US" sz="2800" b="1" i="1" dirty="0">
                <a:ea typeface="Microsoft Sans Serif" panose="020B0604020202020204" pitchFamily="34" charset="0"/>
                <a:cs typeface="Microsoft Sans Serif" panose="020B0604020202020204" pitchFamily="34" charset="0"/>
              </a:rPr>
              <a:t>Part 1</a:t>
            </a:r>
            <a:r>
              <a:rPr lang="en-US" sz="2800" i="1" dirty="0">
                <a:ea typeface="Microsoft Sans Serif" panose="020B0604020202020204" pitchFamily="34" charset="0"/>
                <a:cs typeface="Microsoft Sans Serif" panose="020B0604020202020204" pitchFamily="34" charset="0"/>
              </a:rPr>
              <a:t>:</a:t>
            </a:r>
            <a:r>
              <a:rPr lang="en-US" sz="2800" dirty="0">
                <a:ea typeface="Microsoft Sans Serif" panose="020B0604020202020204" pitchFamily="34" charset="0"/>
                <a:cs typeface="Microsoft Sans Serif" panose="020B0604020202020204" pitchFamily="34" charset="0"/>
              </a:rPr>
              <a:t> </a:t>
            </a:r>
            <a:r>
              <a:rPr lang="en-US" sz="2800" b="1" u="sng" dirty="0">
                <a:solidFill>
                  <a:srgbClr val="FFFF00"/>
                </a:solidFill>
                <a:ea typeface="Microsoft Sans Serif" panose="020B0604020202020204" pitchFamily="34" charset="0"/>
                <a:cs typeface="Microsoft Sans Serif" panose="020B0604020202020204" pitchFamily="34" charset="0"/>
              </a:rPr>
              <a:t>Eligibility Standard</a:t>
            </a:r>
            <a:r>
              <a:rPr lang="en-US" sz="2800" dirty="0">
                <a:solidFill>
                  <a:srgbClr val="FFFF00"/>
                </a:solidFill>
                <a:ea typeface="Microsoft Sans Serif" panose="020B0604020202020204" pitchFamily="34" charset="0"/>
                <a:cs typeface="Microsoft Sans Serif" panose="020B0604020202020204" pitchFamily="34" charset="0"/>
              </a:rPr>
              <a:t>- </a:t>
            </a:r>
            <a:r>
              <a:rPr lang="en-US" sz="2800" dirty="0">
                <a:ea typeface="Microsoft Sans Serif" panose="020B0604020202020204" pitchFamily="34" charset="0"/>
                <a:cs typeface="Microsoft Sans Serif" panose="020B0604020202020204" pitchFamily="34" charset="0"/>
              </a:rPr>
              <a:t>is completed around July-September around the time the electronic Grant Application Process (eGAP) is completed. LEA’s must show they are budgeting enough to meet the MOE requirement for the upcoming FY. </a:t>
            </a:r>
          </a:p>
          <a:p>
            <a:pPr marL="45720" indent="0" algn="just">
              <a:lnSpc>
                <a:spcPct val="120000"/>
              </a:lnSpc>
              <a:buClrTx/>
              <a:buNone/>
            </a:pPr>
            <a:r>
              <a:rPr lang="en-US" sz="2800" b="1" i="1" dirty="0">
                <a:ea typeface="Microsoft Sans Serif" panose="020B0604020202020204" pitchFamily="34" charset="0"/>
                <a:cs typeface="Microsoft Sans Serif" panose="020B0604020202020204" pitchFamily="34" charset="0"/>
              </a:rPr>
              <a:t>Part 2</a:t>
            </a:r>
            <a:r>
              <a:rPr lang="en-US" sz="2800" i="1" dirty="0">
                <a:ea typeface="Microsoft Sans Serif" panose="020B0604020202020204" pitchFamily="34" charset="0"/>
                <a:cs typeface="Microsoft Sans Serif" panose="020B0604020202020204" pitchFamily="34" charset="0"/>
              </a:rPr>
              <a:t>:</a:t>
            </a:r>
            <a:r>
              <a:rPr lang="en-US" sz="2800" dirty="0">
                <a:ea typeface="Microsoft Sans Serif" panose="020B0604020202020204" pitchFamily="34" charset="0"/>
                <a:cs typeface="Microsoft Sans Serif" panose="020B0604020202020204" pitchFamily="34" charset="0"/>
              </a:rPr>
              <a:t> </a:t>
            </a:r>
            <a:r>
              <a:rPr lang="en-US" sz="2800" b="1" u="sng" dirty="0">
                <a:solidFill>
                  <a:srgbClr val="FFFF00"/>
                </a:solidFill>
                <a:ea typeface="Microsoft Sans Serif" panose="020B0604020202020204" pitchFamily="34" charset="0"/>
                <a:cs typeface="Microsoft Sans Serif" panose="020B0604020202020204" pitchFamily="34" charset="0"/>
              </a:rPr>
              <a:t>Compliance Standard</a:t>
            </a:r>
            <a:r>
              <a:rPr lang="en-US" sz="2800" dirty="0">
                <a:solidFill>
                  <a:srgbClr val="FFFF00"/>
                </a:solidFill>
                <a:ea typeface="Microsoft Sans Serif" panose="020B0604020202020204" pitchFamily="34" charset="0"/>
                <a:cs typeface="Microsoft Sans Serif" panose="020B0604020202020204" pitchFamily="34" charset="0"/>
              </a:rPr>
              <a:t> </a:t>
            </a:r>
            <a:r>
              <a:rPr lang="en-US" sz="2800" dirty="0">
                <a:ea typeface="Microsoft Sans Serif" panose="020B0604020202020204" pitchFamily="34" charset="0"/>
                <a:cs typeface="Microsoft Sans Serif" panose="020B0604020202020204" pitchFamily="34" charset="0"/>
              </a:rPr>
              <a:t>– is completed in October-November after the FY has ended, the annual report is done, and is based on actual expenditures. LEA’s must meet this requirement, or they will have to pay back the ALSDE the shortage using  non-federal funds.</a:t>
            </a:r>
          </a:p>
          <a:p>
            <a:pPr marL="0" indent="0">
              <a:buClrTx/>
              <a:buNone/>
            </a:pPr>
            <a:endParaRPr lang="en-US" b="1" dirty="0">
              <a:ea typeface="Microsoft Sans Serif" panose="020B0604020202020204" pitchFamily="34" charset="0"/>
              <a:cs typeface="Microsoft Sans Serif" panose="020B0604020202020204" pitchFamily="34" charset="0"/>
            </a:endParaRPr>
          </a:p>
          <a:p>
            <a:pPr marL="0" indent="0">
              <a:buNone/>
            </a:pPr>
            <a:endParaRPr lang="en-US" b="1" dirty="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463558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751973" y="312573"/>
            <a:ext cx="6688054" cy="1371601"/>
          </a:xfrm>
        </p:spPr>
        <p:txBody>
          <a:bodyPr>
            <a:normAutofit fontScale="90000"/>
          </a:bodyPr>
          <a:lstStyle/>
          <a:p>
            <a:r>
              <a:rPr lang="en-US" sz="4000" dirty="0">
                <a:ea typeface="Microsoft Sans Serif" panose="020B0604020202020204" pitchFamily="34" charset="0"/>
                <a:cs typeface="Microsoft Sans Serif" panose="020B0604020202020204" pitchFamily="34" charset="0"/>
              </a:rPr>
              <a:t>LEA Maintenance of Effort (MOE)</a:t>
            </a:r>
            <a:br>
              <a:rPr lang="en-US" sz="4000" dirty="0">
                <a:ea typeface="Microsoft Sans Serif" panose="020B0604020202020204" pitchFamily="34" charset="0"/>
                <a:cs typeface="Microsoft Sans Serif" panose="020B0604020202020204" pitchFamily="34" charset="0"/>
              </a:rPr>
            </a:br>
            <a:r>
              <a:rPr lang="en-US" sz="4000" dirty="0">
                <a:ea typeface="Microsoft Sans Serif" panose="020B0604020202020204" pitchFamily="34" charset="0"/>
                <a:cs typeface="Microsoft Sans Serif" panose="020B0604020202020204" pitchFamily="34" charset="0"/>
              </a:rPr>
              <a:t>Compliance Component:</a:t>
            </a:r>
          </a:p>
        </p:txBody>
      </p:sp>
      <p:sp>
        <p:nvSpPr>
          <p:cNvPr id="6" name="Content Placeholder 5"/>
          <p:cNvSpPr>
            <a:spLocks noGrp="1"/>
          </p:cNvSpPr>
          <p:nvPr>
            <p:ph sz="half" idx="4294967295"/>
          </p:nvPr>
        </p:nvSpPr>
        <p:spPr>
          <a:xfrm>
            <a:off x="1543778" y="2025356"/>
            <a:ext cx="8298024" cy="3867984"/>
          </a:xfrm>
        </p:spPr>
        <p:txBody>
          <a:bodyPr>
            <a:noAutofit/>
          </a:bodyPr>
          <a:lstStyle/>
          <a:p>
            <a:pPr marL="0" indent="0">
              <a:buNone/>
            </a:pPr>
            <a:r>
              <a:rPr lang="en-US" sz="2800" b="1" dirty="0">
                <a:solidFill>
                  <a:schemeClr val="accent2"/>
                </a:solidFill>
                <a:ea typeface="Microsoft Sans Serif" panose="020B0604020202020204" pitchFamily="34" charset="0"/>
                <a:cs typeface="Microsoft Sans Serif" panose="020B0604020202020204" pitchFamily="34" charset="0"/>
              </a:rPr>
              <a:t>How does an LEA meet MOE?</a:t>
            </a:r>
          </a:p>
          <a:p>
            <a:pPr marL="0" indent="0">
              <a:buNone/>
            </a:pPr>
            <a:r>
              <a:rPr lang="en-US" sz="2800" b="1" i="1" dirty="0">
                <a:solidFill>
                  <a:schemeClr val="accent2"/>
                </a:solidFill>
                <a:ea typeface="Microsoft Sans Serif" panose="020B0604020202020204" pitchFamily="34" charset="0"/>
                <a:cs typeface="Microsoft Sans Serif" panose="020B0604020202020204" pitchFamily="34" charset="0"/>
              </a:rPr>
              <a:t>Four ways:</a:t>
            </a:r>
          </a:p>
          <a:p>
            <a:pPr marL="457200" indent="-457200">
              <a:buClrTx/>
              <a:buFont typeface="+mj-lt"/>
              <a:buAutoNum type="arabicPeriod"/>
            </a:pPr>
            <a:r>
              <a:rPr lang="en-US" sz="2800" dirty="0">
                <a:ea typeface="Microsoft Sans Serif" panose="020B0604020202020204" pitchFamily="34" charset="0"/>
                <a:cs typeface="Microsoft Sans Serif" panose="020B0604020202020204" pitchFamily="34" charset="0"/>
              </a:rPr>
              <a:t>Local funds only </a:t>
            </a:r>
          </a:p>
          <a:p>
            <a:pPr marL="457200" indent="-457200">
              <a:buClrTx/>
              <a:buFont typeface="+mj-lt"/>
              <a:buAutoNum type="arabicPeriod"/>
            </a:pPr>
            <a:r>
              <a:rPr lang="en-US" sz="2800" dirty="0">
                <a:ea typeface="Microsoft Sans Serif" panose="020B0604020202020204" pitchFamily="34" charset="0"/>
                <a:cs typeface="Microsoft Sans Serif" panose="020B0604020202020204" pitchFamily="34" charset="0"/>
              </a:rPr>
              <a:t>The combination of state and local funds </a:t>
            </a:r>
          </a:p>
          <a:p>
            <a:pPr marL="457200" indent="-457200">
              <a:buClrTx/>
              <a:buFont typeface="+mj-lt"/>
              <a:buAutoNum type="arabicPeriod"/>
            </a:pPr>
            <a:r>
              <a:rPr lang="en-US" sz="2800" dirty="0">
                <a:ea typeface="Microsoft Sans Serif" panose="020B0604020202020204" pitchFamily="34" charset="0"/>
                <a:cs typeface="Microsoft Sans Serif" panose="020B0604020202020204" pitchFamily="34" charset="0"/>
              </a:rPr>
              <a:t>Local funds per capita </a:t>
            </a:r>
          </a:p>
          <a:p>
            <a:pPr marL="457200" indent="-457200">
              <a:buClrTx/>
              <a:buFont typeface="+mj-lt"/>
              <a:buAutoNum type="arabicPeriod"/>
            </a:pPr>
            <a:r>
              <a:rPr lang="en-US" sz="2800" dirty="0">
                <a:ea typeface="Microsoft Sans Serif" panose="020B0604020202020204" pitchFamily="34" charset="0"/>
                <a:cs typeface="Microsoft Sans Serif" panose="020B0604020202020204" pitchFamily="34" charset="0"/>
              </a:rPr>
              <a:t>The combination of state and local funds per capita </a:t>
            </a:r>
            <a:endParaRPr lang="en-US" sz="2800" b="1" i="1" dirty="0">
              <a:solidFill>
                <a:schemeClr val="tx1"/>
              </a:solidFill>
              <a:ea typeface="Microsoft Sans Serif" panose="020B0604020202020204" pitchFamily="34" charset="0"/>
              <a:cs typeface="Microsoft Sans Serif" panose="020B0604020202020204" pitchFamily="34" charset="0"/>
            </a:endParaRPr>
          </a:p>
          <a:p>
            <a:pPr marL="0" indent="0">
              <a:buClrTx/>
              <a:buNone/>
            </a:pPr>
            <a:r>
              <a:rPr lang="en-US" sz="2800" b="1" i="1" dirty="0">
                <a:solidFill>
                  <a:srgbClr val="FFFF00"/>
                </a:solidFill>
                <a:ea typeface="Microsoft Sans Serif" panose="020B0604020202020204" pitchFamily="34" charset="0"/>
                <a:cs typeface="Microsoft Sans Serif" panose="020B0604020202020204" pitchFamily="34" charset="0"/>
              </a:rPr>
              <a:t>     </a:t>
            </a:r>
            <a:r>
              <a:rPr lang="en-US" sz="2800" dirty="0">
                <a:solidFill>
                  <a:srgbClr val="FFFF00"/>
                </a:solidFill>
                <a:ea typeface="Microsoft Sans Serif" panose="020B0604020202020204" pitchFamily="34" charset="0"/>
                <a:cs typeface="Microsoft Sans Serif" panose="020B0604020202020204" pitchFamily="34" charset="0"/>
              </a:rPr>
              <a:t>*Note: Meet compliance with 1 of the 4 ways </a:t>
            </a:r>
          </a:p>
          <a:p>
            <a:pPr marL="0" indent="0">
              <a:buClrTx/>
              <a:buNone/>
            </a:pPr>
            <a:endPar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26" name="Picture 2" descr="See the source image">
            <a:extLst>
              <a:ext uri="{FF2B5EF4-FFF2-40B4-BE49-F238E27FC236}">
                <a16:creationId xmlns:a16="http://schemas.microsoft.com/office/drawing/2014/main" id="{29161332-6094-4754-BD4F-B4EA462C2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571" y="1773430"/>
            <a:ext cx="2911151" cy="218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22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A0ADB3-A7D6-4FEC-BEEE-01FDBB91853A}"/>
              </a:ext>
            </a:extLst>
          </p:cNvPr>
          <p:cNvSpPr/>
          <p:nvPr/>
        </p:nvSpPr>
        <p:spPr>
          <a:xfrm>
            <a:off x="925139" y="1140720"/>
            <a:ext cx="9787812" cy="5278368"/>
          </a:xfrm>
          <a:prstGeom prst="rect">
            <a:avLst/>
          </a:prstGeom>
        </p:spPr>
        <p:txBody>
          <a:bodyPr wrap="square" anchor="ctr">
            <a:spAutoFit/>
          </a:bodyPr>
          <a:lstStyle/>
          <a:p>
            <a:pPr marL="285737" marR="0" lvl="0" indent="-285737" algn="l" defTabSz="457189" rtl="0" eaLnBrk="1" fontAlgn="auto" latinLnBrk="0" hangingPunct="1">
              <a:lnSpc>
                <a:spcPct val="100000"/>
              </a:lnSpc>
              <a:spcBef>
                <a:spcPct val="20000"/>
              </a:spcBef>
              <a:spcAft>
                <a:spcPts val="600"/>
              </a:spcAft>
              <a:buClr>
                <a:srgbClr val="D9B247"/>
              </a:buClr>
              <a:buSzPct val="115000"/>
              <a:buFontTx/>
              <a:buNone/>
              <a:tabLst/>
              <a:defRPr/>
            </a:pPr>
            <a:r>
              <a:rPr kumimoji="0" lang="en-US" sz="2600" b="1" i="0" u="none" strike="noStrike" kern="1200" cap="none" spc="0" normalizeH="0" baseline="0" noProof="0" dirty="0">
                <a:ln>
                  <a:noFill/>
                </a:ln>
                <a:solidFill>
                  <a:schemeClr val="accent2"/>
                </a:solidFill>
                <a:effectLst/>
                <a:uLnTx/>
                <a:uFillTx/>
                <a:latin typeface="Microsoft Sans Serif" panose="020B0604020202020204" pitchFamily="34" charset="0"/>
                <a:ea typeface="Malgun Gothic" panose="020B0503020000020004" pitchFamily="34" charset="-127"/>
                <a:cs typeface="+mn-cs"/>
              </a:rPr>
              <a:t>Include:</a:t>
            </a:r>
          </a:p>
          <a:p>
            <a:pPr marL="633413" marR="0" lvl="0" indent="-633413" defTabSz="457189" rtl="0" eaLnBrk="1" fontAlgn="auto" latinLnBrk="0" hangingPunct="1">
              <a:lnSpc>
                <a:spcPct val="100000"/>
              </a:lnSpc>
              <a:spcBef>
                <a:spcPct val="20000"/>
              </a:spcBef>
              <a:spcAft>
                <a:spcPts val="600"/>
              </a:spcAft>
              <a:buClrTx/>
              <a:buSzPct val="115000"/>
              <a:buFont typeface="Wingdings" panose="05000000000000000000" pitchFamily="2" charset="2"/>
              <a:buChar char="q"/>
              <a:defRPr/>
            </a:pPr>
            <a:r>
              <a:rPr kumimoji="0" lang="en-US" sz="2600" b="0" i="0" u="none" strike="noStrike" kern="1200" cap="none" spc="0" normalizeH="0" baseline="0" noProof="0" dirty="0">
                <a:ln>
                  <a:noFill/>
                </a:ln>
                <a:solidFill>
                  <a:schemeClr val="accent2"/>
                </a:solidFill>
                <a:effectLst/>
                <a:uLnTx/>
                <a:uFillTx/>
                <a:ea typeface="Malgun Gothic" panose="020B0503020000020004" pitchFamily="34" charset="-127"/>
                <a:cs typeface="+mn-cs"/>
              </a:rPr>
              <a:t>The voluntary departure (by retirement or otherwise) or the   departure for just cause of special education and related services personnel.</a:t>
            </a:r>
          </a:p>
          <a:p>
            <a:pPr marL="573088" marR="0" lvl="0" indent="-573088" defTabSz="457189" rtl="0" eaLnBrk="1" fontAlgn="auto" latinLnBrk="0" hangingPunct="1">
              <a:lnSpc>
                <a:spcPct val="100000"/>
              </a:lnSpc>
              <a:spcBef>
                <a:spcPct val="20000"/>
              </a:spcBef>
              <a:spcAft>
                <a:spcPts val="600"/>
              </a:spcAft>
              <a:buClrTx/>
              <a:buSzPct val="115000"/>
              <a:buFont typeface="Wingdings" panose="05000000000000000000" pitchFamily="2" charset="2"/>
              <a:buChar char="q"/>
              <a:tabLst/>
              <a:defRPr/>
            </a:pPr>
            <a:r>
              <a:rPr kumimoji="0" lang="en-US" sz="2600" b="0" i="0" u="none" strike="noStrike" kern="1200" cap="none" spc="0" normalizeH="0" baseline="0" noProof="0" dirty="0">
                <a:ln>
                  <a:noFill/>
                </a:ln>
                <a:solidFill>
                  <a:schemeClr val="accent2"/>
                </a:solidFill>
                <a:effectLst/>
                <a:uLnTx/>
                <a:uFillTx/>
                <a:ea typeface="Malgun Gothic" panose="020B0503020000020004" pitchFamily="34" charset="-127"/>
                <a:cs typeface="+mn-cs"/>
              </a:rPr>
              <a:t> A decrease in the enrollment of children with disabilities.</a:t>
            </a:r>
          </a:p>
          <a:p>
            <a:pPr marL="633413" marR="0" lvl="0" indent="-633413" defTabSz="457189" rtl="0" eaLnBrk="1" fontAlgn="auto" latinLnBrk="0" hangingPunct="1">
              <a:lnSpc>
                <a:spcPct val="100000"/>
              </a:lnSpc>
              <a:spcBef>
                <a:spcPct val="20000"/>
              </a:spcBef>
              <a:spcAft>
                <a:spcPts val="600"/>
              </a:spcAft>
              <a:buClrTx/>
              <a:buSzPct val="115000"/>
              <a:buFont typeface="Wingdings" panose="05000000000000000000" pitchFamily="2" charset="2"/>
              <a:buChar char="q"/>
              <a:tabLst/>
              <a:defRPr/>
            </a:pPr>
            <a:r>
              <a:rPr kumimoji="0" lang="en-US" sz="2600" b="0" i="0" u="none" strike="noStrike" kern="1200" cap="none" spc="0" normalizeH="0" baseline="0" noProof="0" dirty="0">
                <a:ln>
                  <a:noFill/>
                </a:ln>
                <a:solidFill>
                  <a:schemeClr val="accent2"/>
                </a:solidFill>
                <a:effectLst/>
                <a:uLnTx/>
                <a:uFillTx/>
                <a:ea typeface="Malgun Gothic" panose="020B0503020000020004" pitchFamily="34" charset="-127"/>
                <a:cs typeface="+mn-cs"/>
              </a:rPr>
              <a:t>Children with disabilities that have an exceptionally costly program  (e.g., left the LEA, aged out, or no longer need the program).</a:t>
            </a:r>
          </a:p>
          <a:p>
            <a:pPr marL="633413" marR="0" lvl="0" indent="-633413" defTabSz="457189" rtl="0" eaLnBrk="1" fontAlgn="auto" latinLnBrk="0" hangingPunct="1">
              <a:lnSpc>
                <a:spcPct val="100000"/>
              </a:lnSpc>
              <a:spcBef>
                <a:spcPct val="20000"/>
              </a:spcBef>
              <a:spcAft>
                <a:spcPts val="600"/>
              </a:spcAft>
              <a:buClrTx/>
              <a:buSzPct val="115000"/>
              <a:buFont typeface="Wingdings" panose="05000000000000000000" pitchFamily="2" charset="2"/>
              <a:buChar char="q"/>
              <a:tabLst/>
              <a:defRPr/>
            </a:pPr>
            <a:r>
              <a:rPr kumimoji="0" lang="en-US" sz="2600" b="0" i="0" u="none" strike="noStrike" kern="1200" cap="none" spc="0" normalizeH="0" baseline="0" noProof="0" dirty="0">
                <a:ln>
                  <a:noFill/>
                </a:ln>
                <a:solidFill>
                  <a:schemeClr val="accent2"/>
                </a:solidFill>
                <a:effectLst/>
                <a:uLnTx/>
                <a:uFillTx/>
                <a:ea typeface="Malgun Gothic" panose="020B0503020000020004" pitchFamily="34" charset="-127"/>
                <a:cs typeface="+mn-cs"/>
              </a:rPr>
              <a:t>The termination of costly expenditures for long-term purchases       (equipment, construction, etc.).</a:t>
            </a:r>
          </a:p>
          <a:p>
            <a:pPr marL="633413" marR="0" lvl="0" indent="-633413" defTabSz="457189" rtl="0" eaLnBrk="1" fontAlgn="auto" latinLnBrk="0" hangingPunct="1">
              <a:lnSpc>
                <a:spcPct val="100000"/>
              </a:lnSpc>
              <a:spcBef>
                <a:spcPct val="20000"/>
              </a:spcBef>
              <a:spcAft>
                <a:spcPts val="600"/>
              </a:spcAft>
              <a:buClrTx/>
              <a:buSzPct val="115000"/>
              <a:buFont typeface="Wingdings" panose="05000000000000000000" pitchFamily="2" charset="2"/>
              <a:buChar char="q"/>
              <a:tabLst/>
              <a:defRPr/>
            </a:pPr>
            <a:r>
              <a:rPr kumimoji="0" lang="en-US" sz="2600" b="0" i="0" u="none" strike="noStrike" kern="1200" cap="none" spc="0" normalizeH="0" baseline="0" noProof="0" dirty="0">
                <a:ln>
                  <a:noFill/>
                </a:ln>
                <a:solidFill>
                  <a:schemeClr val="accent2"/>
                </a:solidFill>
                <a:effectLst/>
                <a:uLnTx/>
                <a:uFillTx/>
                <a:ea typeface="Malgun Gothic" panose="020B0503020000020004" pitchFamily="34" charset="-127"/>
                <a:cs typeface="+mn-cs"/>
              </a:rPr>
              <a:t>The assumption of cost by the high-cost fund which is operated by           the state. </a:t>
            </a:r>
            <a:endParaRPr kumimoji="0" lang="en-US" sz="2600" b="0" i="0" u="none" strike="noStrike" kern="1200" cap="none" spc="0" normalizeH="0" baseline="0" noProof="0" dirty="0">
              <a:ln>
                <a:noFill/>
              </a:ln>
              <a:solidFill>
                <a:schemeClr val="accent2"/>
              </a:solidFill>
              <a:effectLst/>
              <a:uLnTx/>
              <a:uFillTx/>
              <a:ea typeface="+mn-ea"/>
              <a:cs typeface="+mn-cs"/>
            </a:endParaRPr>
          </a:p>
        </p:txBody>
      </p:sp>
      <p:sp>
        <p:nvSpPr>
          <p:cNvPr id="3" name="Rectangle 2">
            <a:extLst>
              <a:ext uri="{FF2B5EF4-FFF2-40B4-BE49-F238E27FC236}">
                <a16:creationId xmlns:a16="http://schemas.microsoft.com/office/drawing/2014/main" id="{45057C36-5C66-49F6-89D4-F1694829E3B6}"/>
              </a:ext>
            </a:extLst>
          </p:cNvPr>
          <p:cNvSpPr/>
          <p:nvPr/>
        </p:nvSpPr>
        <p:spPr>
          <a:xfrm>
            <a:off x="2885882" y="221117"/>
            <a:ext cx="6420237" cy="954107"/>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175" cmpd="sng">
                  <a:noFill/>
                </a:ln>
                <a:solidFill>
                  <a:schemeClr val="accent2"/>
                </a:solidFill>
                <a:effectLst/>
                <a:uLnTx/>
                <a:uFillTx/>
                <a:latin typeface="Microsoft Sans Serif" panose="020B0604020202020204" pitchFamily="34" charset="0"/>
                <a:ea typeface="Malgun Gothic" panose="020B0503020000020004" pitchFamily="34" charset="-127"/>
                <a:cs typeface="+mn-cs"/>
              </a:rPr>
              <a:t>LEA MOE Exceptions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2"/>
                </a:solidFill>
                <a:effectLst/>
                <a:uLnTx/>
                <a:uFillTx/>
                <a:latin typeface="Microsoft Sans Serif" panose="020B0604020202020204" pitchFamily="34" charset="0"/>
                <a:ea typeface="Malgun Gothic" panose="020B0503020000020004" pitchFamily="34" charset="-127"/>
                <a:cs typeface="+mn-cs"/>
              </a:rPr>
              <a:t>34 CFR 300.204</a:t>
            </a:r>
            <a:endParaRPr kumimoji="0" lang="en-US" sz="2000" b="0" i="0" u="none" strike="noStrike" kern="1200" cap="none" spc="0" normalizeH="0" baseline="0" noProof="0" dirty="0">
              <a:ln>
                <a:noFill/>
              </a:ln>
              <a:solidFill>
                <a:schemeClr val="accent2"/>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33491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477DE613-122F-479D-ABDC-8A48258C6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026" y="155644"/>
            <a:ext cx="5573948" cy="646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89BD4B-F196-4798-90E0-1939CF8D2FA5}"/>
              </a:ext>
            </a:extLst>
          </p:cNvPr>
          <p:cNvSpPr>
            <a:spLocks noGrp="1"/>
          </p:cNvSpPr>
          <p:nvPr>
            <p:ph type="title"/>
          </p:nvPr>
        </p:nvSpPr>
        <p:spPr>
          <a:xfrm>
            <a:off x="830424" y="587829"/>
            <a:ext cx="2988313" cy="1318792"/>
          </a:xfrm>
        </p:spPr>
        <p:txBody>
          <a:bodyPr>
            <a:normAutofit/>
          </a:bodyPr>
          <a:lstStyle/>
          <a:p>
            <a:r>
              <a:rPr lang="en-US" sz="4400" dirty="0">
                <a:solidFill>
                  <a:schemeClr val="accent2"/>
                </a:solidFill>
                <a:ea typeface="Microsoft Sans Serif" panose="020B0604020202020204" pitchFamily="34" charset="0"/>
                <a:cs typeface="Microsoft Sans Serif" panose="020B0604020202020204" pitchFamily="34" charset="0"/>
              </a:rPr>
              <a:t>LEA MOE Report</a:t>
            </a:r>
          </a:p>
        </p:txBody>
      </p:sp>
      <p:sp>
        <p:nvSpPr>
          <p:cNvPr id="6" name="Oval 5">
            <a:extLst>
              <a:ext uri="{FF2B5EF4-FFF2-40B4-BE49-F238E27FC236}">
                <a16:creationId xmlns:a16="http://schemas.microsoft.com/office/drawing/2014/main" id="{A3532C05-9FAC-450B-96DC-9FBB56069FA8}"/>
              </a:ext>
            </a:extLst>
          </p:cNvPr>
          <p:cNvSpPr/>
          <p:nvPr/>
        </p:nvSpPr>
        <p:spPr>
          <a:xfrm>
            <a:off x="7490298" y="3649417"/>
            <a:ext cx="593387" cy="314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2"/>
              </a:solidFill>
              <a:effectLst/>
              <a:uLnTx/>
              <a:uFillTx/>
              <a:latin typeface="Garamond" panose="02020404030301010803"/>
              <a:ea typeface="+mn-ea"/>
              <a:cs typeface="+mn-cs"/>
            </a:endParaRPr>
          </a:p>
        </p:txBody>
      </p:sp>
      <p:sp>
        <p:nvSpPr>
          <p:cNvPr id="9" name="Oval 8">
            <a:extLst>
              <a:ext uri="{FF2B5EF4-FFF2-40B4-BE49-F238E27FC236}">
                <a16:creationId xmlns:a16="http://schemas.microsoft.com/office/drawing/2014/main" id="{A48666FA-77EA-4E69-85B0-43342559175A}"/>
              </a:ext>
            </a:extLst>
          </p:cNvPr>
          <p:cNvSpPr/>
          <p:nvPr/>
        </p:nvSpPr>
        <p:spPr>
          <a:xfrm>
            <a:off x="8249054" y="5202544"/>
            <a:ext cx="633919" cy="314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2"/>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93889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956" y="298580"/>
            <a:ext cx="8476432" cy="1755722"/>
          </a:xfrm>
        </p:spPr>
        <p:txBody>
          <a:bodyPr>
            <a:normAutofit/>
          </a:bodyPr>
          <a:lstStyle/>
          <a:p>
            <a:r>
              <a:rPr lang="en-US" b="1" dirty="0">
                <a:ea typeface="Malgun Gothic" panose="020B0503020000020004" pitchFamily="34" charset="-127"/>
              </a:rPr>
              <a:t>IDEA Requirement</a:t>
            </a:r>
            <a:br>
              <a:rPr lang="en-US" b="1" dirty="0">
                <a:ea typeface="Malgun Gothic" panose="020B0503020000020004" pitchFamily="34" charset="-127"/>
              </a:rPr>
            </a:br>
            <a:r>
              <a:rPr lang="en-US" b="1" dirty="0">
                <a:solidFill>
                  <a:srgbClr val="FFFF00"/>
                </a:solidFill>
                <a:ea typeface="Malgun Gothic" panose="020B0503020000020004" pitchFamily="34" charset="-127"/>
              </a:rPr>
              <a:t>Supplement Not Supplant</a:t>
            </a:r>
          </a:p>
        </p:txBody>
      </p:sp>
      <p:sp>
        <p:nvSpPr>
          <p:cNvPr id="3" name="Content Placeholder 2"/>
          <p:cNvSpPr>
            <a:spLocks noGrp="1"/>
          </p:cNvSpPr>
          <p:nvPr>
            <p:ph idx="1"/>
          </p:nvPr>
        </p:nvSpPr>
        <p:spPr>
          <a:xfrm>
            <a:off x="1219319" y="2374538"/>
            <a:ext cx="9414587" cy="4279764"/>
          </a:xfrm>
        </p:spPr>
        <p:txBody>
          <a:bodyPr>
            <a:normAutofit fontScale="25000" lnSpcReduction="20000"/>
          </a:bodyPr>
          <a:lstStyle/>
          <a:p>
            <a:pPr marL="0" indent="0" algn="just">
              <a:buNone/>
            </a:pPr>
            <a:r>
              <a:rPr lang="en-US" sz="12800" dirty="0">
                <a:ea typeface="Microsoft Sans Serif" panose="020B0604020202020204" pitchFamily="34" charset="0"/>
                <a:cs typeface="Microsoft Sans Serif" panose="020B0604020202020204" pitchFamily="34" charset="0"/>
              </a:rPr>
              <a:t>IDEA Part B funds must supplement state, local and other federal funds used for providing special education services not supplant those funds. </a:t>
            </a:r>
          </a:p>
          <a:p>
            <a:pPr marL="0" indent="0">
              <a:lnSpc>
                <a:spcPts val="1500"/>
              </a:lnSpc>
              <a:spcBef>
                <a:spcPts val="451"/>
              </a:spcBef>
              <a:buNone/>
            </a:pPr>
            <a:r>
              <a:rPr lang="en-US" sz="12800" i="1" dirty="0">
                <a:solidFill>
                  <a:srgbClr val="C00000"/>
                </a:solidFill>
                <a:ea typeface="Microsoft Sans Serif" panose="020B0604020202020204" pitchFamily="34" charset="0"/>
                <a:cs typeface="Microsoft Sans Serif" panose="020B0604020202020204" pitchFamily="34" charset="0"/>
              </a:rPr>
              <a:t>     </a:t>
            </a:r>
            <a:r>
              <a:rPr lang="en-US" sz="12800" b="1" i="1" dirty="0">
                <a:solidFill>
                  <a:srgbClr val="2B2BAB"/>
                </a:solidFill>
                <a:ea typeface="Microsoft Sans Serif" panose="020B0604020202020204" pitchFamily="34" charset="0"/>
                <a:cs typeface="Microsoft Sans Serif" panose="020B0604020202020204" pitchFamily="34" charset="0"/>
              </a:rPr>
              <a:t>        </a:t>
            </a:r>
          </a:p>
          <a:p>
            <a:pPr marL="0" indent="0">
              <a:lnSpc>
                <a:spcPct val="120000"/>
              </a:lnSpc>
              <a:spcBef>
                <a:spcPts val="0"/>
              </a:spcBef>
              <a:buNone/>
            </a:pPr>
            <a:r>
              <a:rPr lang="en-US" sz="12800" b="1" i="1" dirty="0">
                <a:solidFill>
                  <a:srgbClr val="FFFF00"/>
                </a:solidFill>
                <a:ea typeface="Microsoft Sans Serif" panose="020B0604020202020204" pitchFamily="34" charset="0"/>
                <a:cs typeface="Microsoft Sans Serif" panose="020B0604020202020204" pitchFamily="34" charset="0"/>
              </a:rPr>
              <a:t>Note:  Designed to ensure Part B funds are used to</a:t>
            </a:r>
          </a:p>
          <a:p>
            <a:pPr marL="0" indent="0">
              <a:lnSpc>
                <a:spcPct val="120000"/>
              </a:lnSpc>
              <a:spcBef>
                <a:spcPts val="0"/>
              </a:spcBef>
              <a:buNone/>
            </a:pPr>
            <a:r>
              <a:rPr lang="en-US" sz="12800" b="1" i="1" dirty="0">
                <a:solidFill>
                  <a:srgbClr val="FFFF00"/>
                </a:solidFill>
                <a:ea typeface="Microsoft Sans Serif" panose="020B0604020202020204" pitchFamily="34" charset="0"/>
                <a:cs typeface="Microsoft Sans Serif" panose="020B0604020202020204" pitchFamily="34" charset="0"/>
              </a:rPr>
              <a:t>pay for something “EXTRA”</a:t>
            </a:r>
          </a:p>
          <a:p>
            <a:pPr marL="0" indent="0">
              <a:lnSpc>
                <a:spcPts val="1500"/>
              </a:lnSpc>
              <a:spcBef>
                <a:spcPts val="451"/>
              </a:spcBef>
              <a:buNone/>
            </a:pPr>
            <a:endParaRPr lang="en-US" sz="12800" b="1" i="1" dirty="0">
              <a:solidFill>
                <a:srgbClr val="2B2BAB"/>
              </a:solidFill>
              <a:ea typeface="Microsoft Sans Serif" panose="020B0604020202020204" pitchFamily="34" charset="0"/>
              <a:cs typeface="Microsoft Sans Serif" panose="020B0604020202020204" pitchFamily="34" charset="0"/>
            </a:endParaRPr>
          </a:p>
          <a:p>
            <a:pPr marL="0" indent="0">
              <a:buClrTx/>
              <a:buNone/>
            </a:pPr>
            <a:r>
              <a:rPr lang="en-US" sz="12800" dirty="0">
                <a:ea typeface="Microsoft Sans Serif" panose="020B0604020202020204" pitchFamily="34" charset="0"/>
                <a:cs typeface="Microsoft Sans Serif" panose="020B0604020202020204" pitchFamily="34" charset="0"/>
              </a:rPr>
              <a:t>If an LEA meets MOE, then the LEA meets  supplement not supplant requirement.</a:t>
            </a:r>
          </a:p>
          <a:p>
            <a:pPr marL="0" indent="0">
              <a:buNone/>
            </a:pPr>
            <a:r>
              <a:rPr lang="en-US" sz="12800" i="1" dirty="0">
                <a:ea typeface="Microsoft Sans Serif" panose="020B0604020202020204" pitchFamily="34" charset="0"/>
                <a:cs typeface="Microsoft Sans Serif" panose="020B0604020202020204" pitchFamily="34" charset="0"/>
              </a:rPr>
              <a:t>                                                   										</a:t>
            </a:r>
            <a:endParaRPr lang="en-US" dirty="0"/>
          </a:p>
        </p:txBody>
      </p:sp>
      <p:pic>
        <p:nvPicPr>
          <p:cNvPr id="5" name="Picture 4">
            <a:extLst>
              <a:ext uri="{FF2B5EF4-FFF2-40B4-BE49-F238E27FC236}">
                <a16:creationId xmlns:a16="http://schemas.microsoft.com/office/drawing/2014/main" id="{5315FB38-3CEA-4970-8637-AB256E70CF01}"/>
              </a:ext>
            </a:extLst>
          </p:cNvPr>
          <p:cNvPicPr>
            <a:picLocks noChangeAspect="1"/>
          </p:cNvPicPr>
          <p:nvPr/>
        </p:nvPicPr>
        <p:blipFill>
          <a:blip r:embed="rId3"/>
          <a:stretch>
            <a:fillRect/>
          </a:stretch>
        </p:blipFill>
        <p:spPr>
          <a:xfrm>
            <a:off x="8180958" y="326110"/>
            <a:ext cx="2371725" cy="1933575"/>
          </a:xfrm>
          <a:prstGeom prst="rect">
            <a:avLst/>
          </a:prstGeom>
        </p:spPr>
      </p:pic>
      <p:sp>
        <p:nvSpPr>
          <p:cNvPr id="6" name="TextBox 5">
            <a:extLst>
              <a:ext uri="{FF2B5EF4-FFF2-40B4-BE49-F238E27FC236}">
                <a16:creationId xmlns:a16="http://schemas.microsoft.com/office/drawing/2014/main" id="{51FAE430-0AF5-BE57-C32A-1E0FFA69542C}"/>
              </a:ext>
            </a:extLst>
          </p:cNvPr>
          <p:cNvSpPr txBox="1"/>
          <p:nvPr/>
        </p:nvSpPr>
        <p:spPr>
          <a:xfrm>
            <a:off x="7242772" y="5771579"/>
            <a:ext cx="2851842" cy="523220"/>
          </a:xfrm>
          <a:prstGeom prst="rect">
            <a:avLst/>
          </a:prstGeom>
          <a:noFill/>
        </p:spPr>
        <p:txBody>
          <a:bodyPr wrap="square" rtlCol="0">
            <a:spAutoFit/>
          </a:bodyPr>
          <a:lstStyle/>
          <a:p>
            <a:pPr marL="0" indent="0">
              <a:buNone/>
            </a:pPr>
            <a:r>
              <a:rPr lang="en-US" sz="2800" dirty="0">
                <a:solidFill>
                  <a:srgbClr val="FFFF00"/>
                </a:solidFill>
                <a:ea typeface="Microsoft Sans Serif" panose="020B0604020202020204" pitchFamily="34" charset="0"/>
                <a:cs typeface="Microsoft Sans Serif" panose="020B0604020202020204" pitchFamily="34" charset="0"/>
              </a:rPr>
              <a:t>34 CFR 300.202</a:t>
            </a:r>
          </a:p>
        </p:txBody>
      </p:sp>
    </p:spTree>
    <p:extLst>
      <p:ext uri="{BB962C8B-B14F-4D97-AF65-F5344CB8AC3E}">
        <p14:creationId xmlns:p14="http://schemas.microsoft.com/office/powerpoint/2010/main" val="3012244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descr="How funds are received">
            <a:extLst>
              <a:ext uri="{FF2B5EF4-FFF2-40B4-BE49-F238E27FC236}">
                <a16:creationId xmlns:a16="http://schemas.microsoft.com/office/drawing/2014/main" id="{CA22114E-68FA-4072-B5EA-31CBEDEE6D30}"/>
              </a:ext>
            </a:extLst>
          </p:cNvPr>
          <p:cNvSpPr txBox="1"/>
          <p:nvPr/>
        </p:nvSpPr>
        <p:spPr>
          <a:xfrm>
            <a:off x="1660849" y="3293706"/>
            <a:ext cx="8817429" cy="3108543"/>
          </a:xfrm>
          <a:prstGeom prst="rect">
            <a:avLst/>
          </a:prstGeom>
          <a:noFill/>
          <a:ln w="76200">
            <a:no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2B2BAB"/>
              </a:solidFill>
              <a:effectLst/>
              <a:uLnTx/>
              <a:uFillTx/>
              <a:latin typeface="Microsoft Sans Serif" panose="020B0604020202020204" pitchFamily="34" charset="0"/>
              <a:ea typeface="+mn-ea"/>
              <a:cs typeface="+mn-cs"/>
            </a:endParaRPr>
          </a:p>
          <a:p>
            <a:pPr marL="457200" marR="0" lvl="0" indent="-457200" algn="just"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Both the SEA and LEAs are responsible for monitoring the use IDEA funds. </a:t>
            </a:r>
          </a:p>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endParaRPr>
          </a:p>
          <a:p>
            <a:pPr marL="457200" marR="0" lvl="0" indent="-457200" algn="just" defTabSz="45718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Internal Controls are a key component of Fiscal Management and responsibility for compliance and successful outcomes.</a:t>
            </a:r>
          </a:p>
        </p:txBody>
      </p:sp>
      <p:sp>
        <p:nvSpPr>
          <p:cNvPr id="4" name="Title 3">
            <a:extLst>
              <a:ext uri="{FF2B5EF4-FFF2-40B4-BE49-F238E27FC236}">
                <a16:creationId xmlns:a16="http://schemas.microsoft.com/office/drawing/2014/main" id="{DC085942-5A1B-4720-BA58-F8064341B6CC}"/>
              </a:ext>
            </a:extLst>
          </p:cNvPr>
          <p:cNvSpPr>
            <a:spLocks noGrp="1"/>
          </p:cNvSpPr>
          <p:nvPr>
            <p:ph type="title"/>
          </p:nvPr>
        </p:nvSpPr>
        <p:spPr>
          <a:xfrm>
            <a:off x="1724014" y="316486"/>
            <a:ext cx="8743972" cy="1143000"/>
          </a:xfrm>
        </p:spPr>
        <p:txBody>
          <a:bodyPr>
            <a:noAutofit/>
          </a:bodyPr>
          <a:lstStyle/>
          <a:p>
            <a:pPr algn="ctr"/>
            <a:r>
              <a:rPr lang="en-US" sz="4000" b="1" dirty="0">
                <a:ea typeface="Malgun Gothic" panose="020B0503020000020004" pitchFamily="34" charset="-127"/>
              </a:rPr>
              <a:t> </a:t>
            </a:r>
            <a:r>
              <a:rPr lang="en-US" dirty="0">
                <a:ea typeface="Microsoft Sans Serif" panose="020B0604020202020204" pitchFamily="34" charset="0"/>
                <a:cs typeface="Microsoft Sans Serif" panose="020B0604020202020204" pitchFamily="34" charset="0"/>
              </a:rPr>
              <a:t>IDEA Part B and Preschool Funding</a:t>
            </a:r>
            <a:br>
              <a:rPr lang="en-US" sz="4000" dirty="0">
                <a:ea typeface="Microsoft Sans Serif" panose="020B0604020202020204" pitchFamily="34" charset="0"/>
                <a:cs typeface="Microsoft Sans Serif" panose="020B0604020202020204" pitchFamily="34" charset="0"/>
              </a:rPr>
            </a:br>
            <a:endParaRPr lang="en-US" sz="4000" dirty="0">
              <a:ea typeface="Microsoft Sans Serif" panose="020B0604020202020204" pitchFamily="34" charset="0"/>
              <a:cs typeface="Microsoft Sans Serif" panose="020B0604020202020204" pitchFamily="34" charset="0"/>
            </a:endParaRPr>
          </a:p>
        </p:txBody>
      </p:sp>
      <p:pic>
        <p:nvPicPr>
          <p:cNvPr id="5" name="Picture 4">
            <a:extLst>
              <a:ext uri="{FF2B5EF4-FFF2-40B4-BE49-F238E27FC236}">
                <a16:creationId xmlns:a16="http://schemas.microsoft.com/office/drawing/2014/main" id="{DC8AF684-FD79-453B-8841-A40AC50713C8}"/>
              </a:ext>
            </a:extLst>
          </p:cNvPr>
          <p:cNvPicPr>
            <a:picLocks noChangeAspect="1"/>
          </p:cNvPicPr>
          <p:nvPr/>
        </p:nvPicPr>
        <p:blipFill>
          <a:blip r:embed="rId3"/>
          <a:stretch>
            <a:fillRect/>
          </a:stretch>
        </p:blipFill>
        <p:spPr>
          <a:xfrm>
            <a:off x="4252481" y="1459486"/>
            <a:ext cx="3687038" cy="2226105"/>
          </a:xfrm>
          <a:prstGeom prst="rect">
            <a:avLst/>
          </a:prstGeom>
        </p:spPr>
      </p:pic>
    </p:spTree>
    <p:extLst>
      <p:ext uri="{BB962C8B-B14F-4D97-AF65-F5344CB8AC3E}">
        <p14:creationId xmlns:p14="http://schemas.microsoft.com/office/powerpoint/2010/main" val="202812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6C984-E8BA-4708-8046-E33C88F6DDFF}"/>
              </a:ext>
            </a:extLst>
          </p:cNvPr>
          <p:cNvSpPr>
            <a:spLocks noGrp="1"/>
          </p:cNvSpPr>
          <p:nvPr>
            <p:ph type="title"/>
          </p:nvPr>
        </p:nvSpPr>
        <p:spPr>
          <a:xfrm>
            <a:off x="986828" y="274638"/>
            <a:ext cx="10595572" cy="1170929"/>
          </a:xfrm>
        </p:spPr>
        <p:txBody>
          <a:bodyPr/>
          <a:lstStyle/>
          <a:p>
            <a:r>
              <a:rPr lang="en-US" b="1" dirty="0"/>
              <a:t>Budget Requirements</a:t>
            </a:r>
            <a:endParaRPr lang="en-US" dirty="0"/>
          </a:p>
        </p:txBody>
      </p:sp>
      <p:sp>
        <p:nvSpPr>
          <p:cNvPr id="5" name="Rectangle 4">
            <a:extLst>
              <a:ext uri="{FF2B5EF4-FFF2-40B4-BE49-F238E27FC236}">
                <a16:creationId xmlns:a16="http://schemas.microsoft.com/office/drawing/2014/main" id="{37538A68-F58F-4148-BB27-2C620623DF22}"/>
              </a:ext>
            </a:extLst>
          </p:cNvPr>
          <p:cNvSpPr/>
          <p:nvPr/>
        </p:nvSpPr>
        <p:spPr>
          <a:xfrm>
            <a:off x="905346" y="1267485"/>
            <a:ext cx="7052650" cy="523220"/>
          </a:xfrm>
          <a:prstGeom prst="rect">
            <a:avLst/>
          </a:prstGeom>
        </p:spPr>
        <p:txBody>
          <a:bodyPr wrap="square">
            <a:spAutoFit/>
          </a:bodyPr>
          <a:lstStyle/>
          <a:p>
            <a:pPr lvl="0">
              <a:buClr>
                <a:srgbClr val="549E39"/>
              </a:buClr>
            </a:pPr>
            <a:r>
              <a:rPr lang="en-US" sz="2800" b="1" dirty="0">
                <a:solidFill>
                  <a:srgbClr val="FFC000"/>
                </a:solidFill>
                <a:latin typeface="+mj-lt"/>
                <a:ea typeface="Malgun Gothic" panose="020B0503020000020004" pitchFamily="34" charset="-127"/>
              </a:rPr>
              <a:t>Electronic Grant Application Process </a:t>
            </a:r>
          </a:p>
        </p:txBody>
      </p:sp>
      <p:sp>
        <p:nvSpPr>
          <p:cNvPr id="7" name="Rectangle 6">
            <a:extLst>
              <a:ext uri="{FF2B5EF4-FFF2-40B4-BE49-F238E27FC236}">
                <a16:creationId xmlns:a16="http://schemas.microsoft.com/office/drawing/2014/main" id="{64FE327B-F1A8-43AD-B7AB-2D514A7256E4}"/>
              </a:ext>
            </a:extLst>
          </p:cNvPr>
          <p:cNvSpPr/>
          <p:nvPr/>
        </p:nvSpPr>
        <p:spPr>
          <a:xfrm>
            <a:off x="986828" y="1907232"/>
            <a:ext cx="10004078" cy="2862322"/>
          </a:xfrm>
          <a:prstGeom prst="rect">
            <a:avLst/>
          </a:prstGeom>
        </p:spPr>
        <p:txBody>
          <a:bodyPr wrap="square">
            <a:spAutoFit/>
          </a:bodyPr>
          <a:lstStyle/>
          <a:p>
            <a:r>
              <a:rPr lang="en-US" b="1" dirty="0" err="1">
                <a:solidFill>
                  <a:srgbClr val="FFC000"/>
                </a:solidFill>
                <a:latin typeface="Malgun Gothic" panose="020B0503020000020004" pitchFamily="34" charset="-127"/>
                <a:ea typeface="Malgun Gothic" panose="020B0503020000020004" pitchFamily="34" charset="-127"/>
              </a:rPr>
              <a:t>eGAP</a:t>
            </a:r>
            <a:r>
              <a:rPr lang="en-US" dirty="0">
                <a:solidFill>
                  <a:srgbClr val="FFC000"/>
                </a:solidFill>
                <a:latin typeface="Malgun Gothic" panose="020B0503020000020004" pitchFamily="34" charset="-127"/>
                <a:ea typeface="Malgun Gothic" panose="020B0503020000020004" pitchFamily="34" charset="-127"/>
              </a:rPr>
              <a:t> </a:t>
            </a:r>
            <a:r>
              <a:rPr lang="en-US" dirty="0">
                <a:solidFill>
                  <a:schemeClr val="accent2"/>
                </a:solidFill>
                <a:latin typeface="Malgun Gothic" panose="020B0503020000020004" pitchFamily="34" charset="-127"/>
                <a:ea typeface="Malgun Gothic" panose="020B0503020000020004" pitchFamily="34" charset="-127"/>
              </a:rPr>
              <a:t>is the Federal Programs Consolidated Application, as well as the funding applications for Career Technical Education, Safe and Drug-Free Schools, </a:t>
            </a:r>
            <a:r>
              <a:rPr lang="en-US" b="1" dirty="0">
                <a:solidFill>
                  <a:srgbClr val="FFC000"/>
                </a:solidFill>
                <a:latin typeface="Malgun Gothic" panose="020B0503020000020004" pitchFamily="34" charset="-127"/>
                <a:ea typeface="Malgun Gothic" panose="020B0503020000020004" pitchFamily="34" charset="-127"/>
              </a:rPr>
              <a:t>Special Education</a:t>
            </a:r>
            <a:r>
              <a:rPr lang="en-US" b="1" dirty="0">
                <a:solidFill>
                  <a:schemeClr val="accent2"/>
                </a:solidFill>
                <a:latin typeface="Malgun Gothic" panose="020B0503020000020004" pitchFamily="34" charset="-127"/>
                <a:ea typeface="Malgun Gothic" panose="020B0503020000020004" pitchFamily="34" charset="-127"/>
              </a:rPr>
              <a:t>, </a:t>
            </a:r>
            <a:r>
              <a:rPr lang="en-US" dirty="0">
                <a:solidFill>
                  <a:schemeClr val="accent2"/>
                </a:solidFill>
                <a:latin typeface="Malgun Gothic" panose="020B0503020000020004" pitchFamily="34" charset="-127"/>
                <a:ea typeface="Malgun Gothic" panose="020B0503020000020004" pitchFamily="34" charset="-127"/>
              </a:rPr>
              <a:t>and Technology Initiatives.  </a:t>
            </a:r>
          </a:p>
          <a:p>
            <a:endParaRPr lang="en-US" dirty="0">
              <a:solidFill>
                <a:schemeClr val="accent2"/>
              </a:solidFill>
              <a:latin typeface="Malgun Gothic" panose="020B0503020000020004" pitchFamily="34" charset="-127"/>
              <a:ea typeface="Malgun Gothic" panose="020B0503020000020004" pitchFamily="34" charset="-127"/>
            </a:endParaRPr>
          </a:p>
          <a:p>
            <a:r>
              <a:rPr lang="en-US" dirty="0">
                <a:solidFill>
                  <a:schemeClr val="accent2"/>
                </a:solidFill>
                <a:latin typeface="Malgun Gothic" panose="020B0503020000020004" pitchFamily="34" charset="-127"/>
                <a:ea typeface="Malgun Gothic" panose="020B0503020000020004" pitchFamily="34" charset="-127"/>
              </a:rPr>
              <a:t>The </a:t>
            </a:r>
            <a:r>
              <a:rPr lang="en-US" dirty="0" err="1">
                <a:solidFill>
                  <a:schemeClr val="accent2"/>
                </a:solidFill>
                <a:latin typeface="Malgun Gothic" panose="020B0503020000020004" pitchFamily="34" charset="-127"/>
                <a:ea typeface="Malgun Gothic" panose="020B0503020000020004" pitchFamily="34" charset="-127"/>
              </a:rPr>
              <a:t>eGAP</a:t>
            </a:r>
            <a:r>
              <a:rPr lang="en-US" dirty="0">
                <a:solidFill>
                  <a:schemeClr val="accent2"/>
                </a:solidFill>
                <a:latin typeface="Malgun Gothic" panose="020B0503020000020004" pitchFamily="34" charset="-127"/>
                <a:ea typeface="Malgun Gothic" panose="020B0503020000020004" pitchFamily="34" charset="-127"/>
              </a:rPr>
              <a:t> system allows LEAs to:</a:t>
            </a:r>
          </a:p>
          <a:p>
            <a:pPr>
              <a:buFont typeface="Wingdings" panose="05000000000000000000" pitchFamily="2" charset="2"/>
              <a:buChar char="ü"/>
            </a:pPr>
            <a:r>
              <a:rPr lang="en-US" dirty="0">
                <a:solidFill>
                  <a:schemeClr val="accent2"/>
                </a:solidFill>
                <a:latin typeface="Malgun Gothic" panose="020B0503020000020004" pitchFamily="34" charset="-127"/>
                <a:ea typeface="Malgun Gothic" panose="020B0503020000020004" pitchFamily="34" charset="-127"/>
              </a:rPr>
              <a:t>Submit applications</a:t>
            </a:r>
            <a:r>
              <a:rPr lang="en-US" b="1" dirty="0">
                <a:solidFill>
                  <a:schemeClr val="accent2"/>
                </a:solidFill>
                <a:latin typeface="Malgun Gothic" panose="020B0503020000020004" pitchFamily="34" charset="-127"/>
                <a:ea typeface="Malgun Gothic" panose="020B0503020000020004" pitchFamily="34" charset="-127"/>
              </a:rPr>
              <a:t> </a:t>
            </a:r>
          </a:p>
          <a:p>
            <a:pPr>
              <a:buFont typeface="Wingdings" panose="05000000000000000000" pitchFamily="2" charset="2"/>
              <a:buChar char="ü"/>
            </a:pPr>
            <a:r>
              <a:rPr lang="en-US" dirty="0">
                <a:solidFill>
                  <a:schemeClr val="accent2"/>
                </a:solidFill>
                <a:latin typeface="Malgun Gothic" panose="020B0503020000020004" pitchFamily="34" charset="-127"/>
                <a:ea typeface="Malgun Gothic" panose="020B0503020000020004" pitchFamily="34" charset="-127"/>
              </a:rPr>
              <a:t>Develop plans</a:t>
            </a:r>
          </a:p>
          <a:p>
            <a:pPr>
              <a:buFont typeface="Wingdings" panose="05000000000000000000" pitchFamily="2" charset="2"/>
              <a:buChar char="ü"/>
            </a:pPr>
            <a:r>
              <a:rPr lang="en-US" dirty="0">
                <a:solidFill>
                  <a:schemeClr val="accent2"/>
                </a:solidFill>
                <a:latin typeface="Malgun Gothic" panose="020B0503020000020004" pitchFamily="34" charset="-127"/>
                <a:ea typeface="Malgun Gothic" panose="020B0503020000020004" pitchFamily="34" charset="-127"/>
              </a:rPr>
              <a:t>Request funding</a:t>
            </a:r>
          </a:p>
          <a:p>
            <a:pPr>
              <a:buFont typeface="Wingdings" panose="05000000000000000000" pitchFamily="2" charset="2"/>
              <a:buChar char="ü"/>
            </a:pPr>
            <a:r>
              <a:rPr lang="en-US" dirty="0">
                <a:solidFill>
                  <a:schemeClr val="accent2"/>
                </a:solidFill>
                <a:latin typeface="Malgun Gothic" panose="020B0503020000020004" pitchFamily="34" charset="-127"/>
                <a:ea typeface="Malgun Gothic" panose="020B0503020000020004" pitchFamily="34" charset="-127"/>
              </a:rPr>
              <a:t>Provide electronic avenue to complete expenditure reports</a:t>
            </a:r>
          </a:p>
          <a:p>
            <a:pPr>
              <a:buFont typeface="Wingdings" panose="05000000000000000000" pitchFamily="2" charset="2"/>
              <a:buChar char="ü"/>
            </a:pPr>
            <a:r>
              <a:rPr lang="en-US" dirty="0">
                <a:solidFill>
                  <a:schemeClr val="accent2"/>
                </a:solidFill>
                <a:latin typeface="Malgun Gothic" panose="020B0503020000020004" pitchFamily="34" charset="-127"/>
                <a:ea typeface="Malgun Gothic" panose="020B0503020000020004" pitchFamily="34" charset="-127"/>
              </a:rPr>
              <a:t>Meet monitoring requirements</a:t>
            </a:r>
          </a:p>
        </p:txBody>
      </p:sp>
      <p:pic>
        <p:nvPicPr>
          <p:cNvPr id="3" name="Picture 2">
            <a:extLst>
              <a:ext uri="{FF2B5EF4-FFF2-40B4-BE49-F238E27FC236}">
                <a16:creationId xmlns:a16="http://schemas.microsoft.com/office/drawing/2014/main" id="{21C6429F-4833-F639-5FC7-25CA288F0CD1}"/>
              </a:ext>
            </a:extLst>
          </p:cNvPr>
          <p:cNvPicPr>
            <a:picLocks noChangeAspect="1"/>
          </p:cNvPicPr>
          <p:nvPr/>
        </p:nvPicPr>
        <p:blipFill>
          <a:blip r:embed="rId2"/>
          <a:stretch>
            <a:fillRect/>
          </a:stretch>
        </p:blipFill>
        <p:spPr>
          <a:xfrm>
            <a:off x="1095469" y="4769554"/>
            <a:ext cx="9201614" cy="1737914"/>
          </a:xfrm>
          <a:prstGeom prst="rect">
            <a:avLst/>
          </a:prstGeom>
        </p:spPr>
      </p:pic>
    </p:spTree>
    <p:extLst>
      <p:ext uri="{BB962C8B-B14F-4D97-AF65-F5344CB8AC3E}">
        <p14:creationId xmlns:p14="http://schemas.microsoft.com/office/powerpoint/2010/main" val="1436148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A49214E-18FA-1B8A-6281-E03EE1E3EFB1}"/>
              </a:ext>
            </a:extLst>
          </p:cNvPr>
          <p:cNvSpPr>
            <a:spLocks noGrp="1"/>
          </p:cNvSpPr>
          <p:nvPr>
            <p:ph type="title"/>
          </p:nvPr>
        </p:nvSpPr>
        <p:spPr>
          <a:xfrm>
            <a:off x="0" y="-1"/>
            <a:ext cx="12191999" cy="1133475"/>
          </a:xfrm>
        </p:spPr>
        <p:txBody>
          <a:bodyPr/>
          <a:lstStyle/>
          <a:p>
            <a:pPr algn="ctr"/>
            <a:r>
              <a:rPr lang="en-US" dirty="0"/>
              <a:t>Sections</a:t>
            </a:r>
          </a:p>
        </p:txBody>
      </p:sp>
      <p:pic>
        <p:nvPicPr>
          <p:cNvPr id="13" name="Picture 12">
            <a:extLst>
              <a:ext uri="{FF2B5EF4-FFF2-40B4-BE49-F238E27FC236}">
                <a16:creationId xmlns:a16="http://schemas.microsoft.com/office/drawing/2014/main" id="{50CB2F57-EA19-1CA0-6CCF-36FE32EAC247}"/>
              </a:ext>
            </a:extLst>
          </p:cNvPr>
          <p:cNvPicPr>
            <a:picLocks noChangeAspect="1"/>
          </p:cNvPicPr>
          <p:nvPr/>
        </p:nvPicPr>
        <p:blipFill>
          <a:blip r:embed="rId2"/>
          <a:stretch>
            <a:fillRect/>
          </a:stretch>
        </p:blipFill>
        <p:spPr>
          <a:xfrm>
            <a:off x="0" y="935923"/>
            <a:ext cx="12192000" cy="5922077"/>
          </a:xfrm>
          <a:prstGeom prst="rect">
            <a:avLst/>
          </a:prstGeom>
        </p:spPr>
      </p:pic>
    </p:spTree>
    <p:extLst>
      <p:ext uri="{BB962C8B-B14F-4D97-AF65-F5344CB8AC3E}">
        <p14:creationId xmlns:p14="http://schemas.microsoft.com/office/powerpoint/2010/main" val="312881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DF91F5-6B32-2DDC-F161-191346392087}"/>
              </a:ext>
            </a:extLst>
          </p:cNvPr>
          <p:cNvSpPr>
            <a:spLocks noGrp="1" noChangeArrowheads="1"/>
          </p:cNvSpPr>
          <p:nvPr>
            <p:ph type="title"/>
          </p:nvPr>
        </p:nvSpPr>
        <p:spPr>
          <a:xfrm>
            <a:off x="5015621" y="229922"/>
            <a:ext cx="1973655" cy="1355725"/>
          </a:xfrm>
        </p:spPr>
        <p:txBody>
          <a:bodyPr>
            <a:normAutofit/>
          </a:bodyPr>
          <a:lstStyle/>
          <a:p>
            <a:pPr>
              <a:defRPr/>
            </a:pPr>
            <a:r>
              <a:rPr lang="en-US" b="1" dirty="0"/>
              <a:t> IDEA  </a:t>
            </a:r>
            <a:endParaRPr lang="en-US" altLang="en-US" b="1" dirty="0"/>
          </a:p>
        </p:txBody>
      </p:sp>
      <p:sp>
        <p:nvSpPr>
          <p:cNvPr id="5" name="Rectangle 3">
            <a:extLst>
              <a:ext uri="{FF2B5EF4-FFF2-40B4-BE49-F238E27FC236}">
                <a16:creationId xmlns:a16="http://schemas.microsoft.com/office/drawing/2014/main" id="{74312295-C541-115E-B94E-1537F3263EC1}"/>
              </a:ext>
            </a:extLst>
          </p:cNvPr>
          <p:cNvSpPr>
            <a:spLocks noGrp="1" noChangeArrowheads="1"/>
          </p:cNvSpPr>
          <p:nvPr>
            <p:ph idx="1"/>
          </p:nvPr>
        </p:nvSpPr>
        <p:spPr>
          <a:xfrm>
            <a:off x="543208" y="1409700"/>
            <a:ext cx="11398313" cy="4038600"/>
          </a:xfrm>
        </p:spPr>
        <p:txBody>
          <a:bodyPr>
            <a:normAutofit fontScale="85000" lnSpcReduction="20000"/>
          </a:bodyPr>
          <a:lstStyle/>
          <a:p>
            <a:pPr marL="17462" indent="0" defTabSz="457200">
              <a:spcBef>
                <a:spcPts val="1000"/>
              </a:spcBef>
              <a:buClr>
                <a:srgbClr val="90C226"/>
              </a:buClr>
              <a:buNone/>
            </a:pPr>
            <a:endParaRPr lang="en-US" sz="3300" dirty="0">
              <a:latin typeface="Palatino Linotype" panose="02040502050505030304" pitchFamily="18" charset="0"/>
              <a:ea typeface="Malgun Gothic" panose="020B0503020000020004" pitchFamily="34" charset="-127"/>
            </a:endParaRPr>
          </a:p>
          <a:p>
            <a:pPr marL="17462" indent="0" defTabSz="457200">
              <a:spcBef>
                <a:spcPts val="1000"/>
              </a:spcBef>
              <a:buClr>
                <a:srgbClr val="90C226"/>
              </a:buClr>
              <a:buNone/>
            </a:pPr>
            <a:r>
              <a:rPr lang="en-US" sz="4600" dirty="0">
                <a:ea typeface="Microsoft Sans Serif" panose="020B0604020202020204" pitchFamily="34" charset="0"/>
                <a:cs typeface="Microsoft Sans Serif" panose="020B0604020202020204" pitchFamily="34" charset="0"/>
              </a:rPr>
              <a:t>The </a:t>
            </a:r>
            <a:r>
              <a:rPr lang="en-US" sz="4600" b="1" i="1" dirty="0">
                <a:ea typeface="Microsoft Sans Serif" panose="020B0604020202020204" pitchFamily="34" charset="0"/>
                <a:cs typeface="Microsoft Sans Serif" panose="020B0604020202020204" pitchFamily="34" charset="0"/>
              </a:rPr>
              <a:t>Individuals with Disabilities Education Act</a:t>
            </a:r>
            <a:r>
              <a:rPr lang="en-US" sz="4600" i="1" dirty="0">
                <a:ea typeface="Microsoft Sans Serif" panose="020B0604020202020204" pitchFamily="34" charset="0"/>
                <a:cs typeface="Microsoft Sans Serif" panose="020B0604020202020204" pitchFamily="34" charset="0"/>
              </a:rPr>
              <a:t> </a:t>
            </a:r>
            <a:r>
              <a:rPr lang="en-US" sz="4600" dirty="0">
                <a:ea typeface="Microsoft Sans Serif" panose="020B0604020202020204" pitchFamily="34" charset="0"/>
                <a:cs typeface="Microsoft Sans Serif" panose="020B0604020202020204" pitchFamily="34" charset="0"/>
              </a:rPr>
              <a:t>(</a:t>
            </a:r>
            <a:r>
              <a:rPr lang="en-US" sz="4600" b="1" dirty="0">
                <a:ea typeface="Microsoft Sans Serif" panose="020B0604020202020204" pitchFamily="34" charset="0"/>
                <a:cs typeface="Microsoft Sans Serif" panose="020B0604020202020204" pitchFamily="34" charset="0"/>
              </a:rPr>
              <a:t>IDEA</a:t>
            </a:r>
            <a:r>
              <a:rPr lang="en-US" sz="4600" dirty="0">
                <a:ea typeface="Microsoft Sans Serif" panose="020B0604020202020204" pitchFamily="34" charset="0"/>
                <a:cs typeface="Microsoft Sans Serif" panose="020B0604020202020204" pitchFamily="34" charset="0"/>
              </a:rPr>
              <a:t>) is a </a:t>
            </a:r>
            <a:r>
              <a:rPr lang="en-US" sz="4600" b="1" dirty="0">
                <a:solidFill>
                  <a:srgbClr val="FFFF00"/>
                </a:solidFill>
                <a:ea typeface="Microsoft Sans Serif" panose="020B0604020202020204" pitchFamily="34" charset="0"/>
                <a:cs typeface="Microsoft Sans Serif" panose="020B0604020202020204" pitchFamily="34" charset="0"/>
                <a:hlinkClick r:id="rId3" tooltip="United States federal law">
                  <a:extLst>
                    <a:ext uri="{A12FA001-AC4F-418D-AE19-62706E023703}">
                      <ahyp:hlinkClr xmlns:ahyp="http://schemas.microsoft.com/office/drawing/2018/hyperlinkcolor" val="tx"/>
                    </a:ext>
                  </a:extLst>
                </a:hlinkClick>
              </a:rPr>
              <a:t>United States federal law</a:t>
            </a:r>
            <a:r>
              <a:rPr lang="en-US" sz="4600" b="1" dirty="0">
                <a:solidFill>
                  <a:srgbClr val="FFFF00"/>
                </a:solidFill>
                <a:ea typeface="Microsoft Sans Serif" panose="020B0604020202020204" pitchFamily="34" charset="0"/>
                <a:cs typeface="Microsoft Sans Serif" panose="020B0604020202020204" pitchFamily="34" charset="0"/>
              </a:rPr>
              <a:t> </a:t>
            </a:r>
            <a:r>
              <a:rPr lang="en-US" sz="4600" dirty="0">
                <a:ea typeface="Microsoft Sans Serif" panose="020B0604020202020204" pitchFamily="34" charset="0"/>
                <a:cs typeface="Microsoft Sans Serif" panose="020B0604020202020204" pitchFamily="34" charset="0"/>
              </a:rPr>
              <a:t>that governs how states and public agencies provide early intervention, </a:t>
            </a:r>
            <a:r>
              <a:rPr lang="en-US" sz="4600" b="1" dirty="0">
                <a:solidFill>
                  <a:srgbClr val="FFFF00"/>
                </a:solidFill>
                <a:ea typeface="Microsoft Sans Serif" panose="020B0604020202020204" pitchFamily="34" charset="0"/>
                <a:cs typeface="Microsoft Sans Serif" panose="020B0604020202020204" pitchFamily="34" charset="0"/>
                <a:hlinkClick r:id="rId4" tooltip="Special education in the United States">
                  <a:extLst>
                    <a:ext uri="{A12FA001-AC4F-418D-AE19-62706E023703}">
                      <ahyp:hlinkClr xmlns:ahyp="http://schemas.microsoft.com/office/drawing/2018/hyperlinkcolor" val="tx"/>
                    </a:ext>
                  </a:extLst>
                </a:hlinkClick>
              </a:rPr>
              <a:t>special education</a:t>
            </a:r>
            <a:r>
              <a:rPr lang="en-US" sz="4600" dirty="0">
                <a:solidFill>
                  <a:srgbClr val="FFFF00"/>
                </a:solidFill>
                <a:ea typeface="Microsoft Sans Serif" panose="020B0604020202020204" pitchFamily="34" charset="0"/>
                <a:cs typeface="Microsoft Sans Serif" panose="020B0604020202020204" pitchFamily="34" charset="0"/>
              </a:rPr>
              <a:t>, </a:t>
            </a:r>
            <a:r>
              <a:rPr lang="en-US" sz="4600" dirty="0">
                <a:ea typeface="Microsoft Sans Serif" panose="020B0604020202020204" pitchFamily="34" charset="0"/>
                <a:cs typeface="Microsoft Sans Serif" panose="020B0604020202020204" pitchFamily="34" charset="0"/>
              </a:rPr>
              <a:t>and related services to children. </a:t>
            </a:r>
          </a:p>
          <a:p>
            <a:pPr marL="17462" indent="0" defTabSz="457200">
              <a:spcBef>
                <a:spcPts val="1000"/>
              </a:spcBef>
              <a:buClr>
                <a:srgbClr val="90C226"/>
              </a:buClr>
              <a:buNone/>
            </a:pPr>
            <a:endParaRPr lang="en-US" sz="4600" dirty="0">
              <a:ea typeface="Microsoft Sans Serif" panose="020B0604020202020204" pitchFamily="34" charset="0"/>
              <a:cs typeface="Microsoft Sans Serif" panose="020B0604020202020204" pitchFamily="34" charset="0"/>
            </a:endParaRPr>
          </a:p>
          <a:p>
            <a:pPr marL="17462" indent="0" algn="ctr" defTabSz="457200">
              <a:spcBef>
                <a:spcPts val="1000"/>
              </a:spcBef>
              <a:buClr>
                <a:srgbClr val="549E39"/>
              </a:buClr>
              <a:buNone/>
            </a:pPr>
            <a:r>
              <a:rPr lang="en-US" sz="3300" i="1" dirty="0">
                <a:ea typeface="Microsoft Sans Serif" panose="020B0604020202020204" pitchFamily="34" charset="0"/>
                <a:cs typeface="Microsoft Sans Serif" panose="020B0604020202020204" pitchFamily="34" charset="0"/>
              </a:rPr>
              <a:t>       						                                                               34 CFR 300                  </a:t>
            </a:r>
            <a:endParaRPr lang="en-US" sz="3300" i="1" dirty="0">
              <a:highlight>
                <a:srgbClr val="FFFF00"/>
              </a:highlight>
              <a:ea typeface="Microsoft Sans Serif" panose="020B0604020202020204" pitchFamily="34" charset="0"/>
              <a:cs typeface="Microsoft Sans Serif" panose="020B0604020202020204" pitchFamily="34" charset="0"/>
            </a:endParaRPr>
          </a:p>
          <a:p>
            <a:pPr marL="17462" indent="0" algn="ctr" defTabSz="457200">
              <a:spcBef>
                <a:spcPts val="1000"/>
              </a:spcBef>
              <a:buClr>
                <a:srgbClr val="549E39"/>
              </a:buClr>
              <a:buNone/>
            </a:pPr>
            <a:r>
              <a:rPr lang="en-US" sz="3300" i="1" dirty="0">
                <a:highlight>
                  <a:srgbClr val="FFFF00"/>
                </a:highlight>
                <a:ea typeface="Microsoft Sans Serif" panose="020B0604020202020204" pitchFamily="34" charset="0"/>
                <a:cs typeface="Microsoft Sans Serif" panose="020B0604020202020204" pitchFamily="34" charset="0"/>
              </a:rPr>
              <a:t>                                                   </a:t>
            </a:r>
          </a:p>
          <a:p>
            <a:pPr marL="17462" indent="0" algn="ctr" defTabSz="457200">
              <a:spcBef>
                <a:spcPts val="1000"/>
              </a:spcBef>
              <a:buClr>
                <a:srgbClr val="549E39"/>
              </a:buClr>
              <a:buNone/>
            </a:pPr>
            <a:r>
              <a:rPr lang="en-US" sz="3300" i="1" dirty="0">
                <a:ea typeface="Microsoft Sans Serif" panose="020B0604020202020204" pitchFamily="34" charset="0"/>
                <a:cs typeface="Microsoft Sans Serif" panose="020B0604020202020204" pitchFamily="34" charset="0"/>
              </a:rPr>
              <a:t>                                                                </a:t>
            </a:r>
            <a:endParaRPr lang="en-US" sz="3300" b="1" dirty="0">
              <a:ea typeface="Microsoft Sans Serif" panose="020B0604020202020204" pitchFamily="34" charset="0"/>
              <a:cs typeface="Microsoft Sans Serif" panose="020B0604020202020204" pitchFamily="34" charset="0"/>
            </a:endParaRPr>
          </a:p>
        </p:txBody>
      </p:sp>
      <p:pic>
        <p:nvPicPr>
          <p:cNvPr id="6" name="Picture 5" descr="IDEA Regs and paper">
            <a:extLst>
              <a:ext uri="{FF2B5EF4-FFF2-40B4-BE49-F238E27FC236}">
                <a16:creationId xmlns:a16="http://schemas.microsoft.com/office/drawing/2014/main" id="{731251BD-4EDB-00BA-E0C6-C243BE1DE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91756"/>
            <a:ext cx="4433455" cy="2639085"/>
          </a:xfrm>
          <a:prstGeom prst="rect">
            <a:avLst/>
          </a:prstGeom>
        </p:spPr>
      </p:pic>
    </p:spTree>
    <p:extLst>
      <p:ext uri="{BB962C8B-B14F-4D97-AF65-F5344CB8AC3E}">
        <p14:creationId xmlns:p14="http://schemas.microsoft.com/office/powerpoint/2010/main" val="320347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C716-791C-B475-C041-2372F737CFA2}"/>
              </a:ext>
            </a:extLst>
          </p:cNvPr>
          <p:cNvSpPr>
            <a:spLocks noGrp="1"/>
          </p:cNvSpPr>
          <p:nvPr>
            <p:ph type="title"/>
          </p:nvPr>
        </p:nvSpPr>
        <p:spPr>
          <a:xfrm>
            <a:off x="2958860" y="0"/>
            <a:ext cx="6143930" cy="1104523"/>
          </a:xfrm>
        </p:spPr>
        <p:txBody>
          <a:bodyPr/>
          <a:lstStyle/>
          <a:p>
            <a:pPr algn="ctr"/>
            <a:r>
              <a:rPr lang="en-US" dirty="0"/>
              <a:t>Supplemental Information</a:t>
            </a:r>
          </a:p>
        </p:txBody>
      </p:sp>
      <p:pic>
        <p:nvPicPr>
          <p:cNvPr id="6" name="Picture 5">
            <a:extLst>
              <a:ext uri="{FF2B5EF4-FFF2-40B4-BE49-F238E27FC236}">
                <a16:creationId xmlns:a16="http://schemas.microsoft.com/office/drawing/2014/main" id="{C0731ED2-5EA4-C219-E319-71AF36F08344}"/>
              </a:ext>
            </a:extLst>
          </p:cNvPr>
          <p:cNvPicPr>
            <a:picLocks noChangeAspect="1"/>
          </p:cNvPicPr>
          <p:nvPr/>
        </p:nvPicPr>
        <p:blipFill>
          <a:blip r:embed="rId2"/>
          <a:stretch>
            <a:fillRect/>
          </a:stretch>
        </p:blipFill>
        <p:spPr>
          <a:xfrm>
            <a:off x="7926" y="1288329"/>
            <a:ext cx="12192000" cy="5549758"/>
          </a:xfrm>
          <a:prstGeom prst="rect">
            <a:avLst/>
          </a:prstGeom>
        </p:spPr>
      </p:pic>
    </p:spTree>
    <p:extLst>
      <p:ext uri="{BB962C8B-B14F-4D97-AF65-F5344CB8AC3E}">
        <p14:creationId xmlns:p14="http://schemas.microsoft.com/office/powerpoint/2010/main" val="414536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A49214E-18FA-1B8A-6281-E03EE1E3EFB1}"/>
              </a:ext>
            </a:extLst>
          </p:cNvPr>
          <p:cNvSpPr>
            <a:spLocks noGrp="1"/>
          </p:cNvSpPr>
          <p:nvPr>
            <p:ph type="title"/>
          </p:nvPr>
        </p:nvSpPr>
        <p:spPr>
          <a:xfrm>
            <a:off x="0" y="0"/>
            <a:ext cx="12191999" cy="942975"/>
          </a:xfrm>
        </p:spPr>
        <p:txBody>
          <a:bodyPr/>
          <a:lstStyle/>
          <a:p>
            <a:pPr algn="ctr"/>
            <a:r>
              <a:rPr lang="en-US" dirty="0"/>
              <a:t>Budget Line Item</a:t>
            </a:r>
          </a:p>
        </p:txBody>
      </p:sp>
      <p:pic>
        <p:nvPicPr>
          <p:cNvPr id="6" name="Picture 5">
            <a:extLst>
              <a:ext uri="{FF2B5EF4-FFF2-40B4-BE49-F238E27FC236}">
                <a16:creationId xmlns:a16="http://schemas.microsoft.com/office/drawing/2014/main" id="{EA4CD2B7-9A78-910A-681A-346B68F67768}"/>
              </a:ext>
            </a:extLst>
          </p:cNvPr>
          <p:cNvPicPr>
            <a:picLocks noChangeAspect="1"/>
          </p:cNvPicPr>
          <p:nvPr/>
        </p:nvPicPr>
        <p:blipFill>
          <a:blip r:embed="rId3"/>
          <a:stretch>
            <a:fillRect/>
          </a:stretch>
        </p:blipFill>
        <p:spPr>
          <a:xfrm>
            <a:off x="0" y="1038226"/>
            <a:ext cx="12192000" cy="5753100"/>
          </a:xfrm>
          <a:prstGeom prst="rect">
            <a:avLst/>
          </a:prstGeom>
        </p:spPr>
      </p:pic>
    </p:spTree>
    <p:extLst>
      <p:ext uri="{BB962C8B-B14F-4D97-AF65-F5344CB8AC3E}">
        <p14:creationId xmlns:p14="http://schemas.microsoft.com/office/powerpoint/2010/main" val="841617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8BEF-6A41-FC26-5215-F9895B4F8416}"/>
              </a:ext>
            </a:extLst>
          </p:cNvPr>
          <p:cNvSpPr>
            <a:spLocks noGrp="1"/>
          </p:cNvSpPr>
          <p:nvPr>
            <p:ph type="title"/>
          </p:nvPr>
        </p:nvSpPr>
        <p:spPr>
          <a:solidFill>
            <a:schemeClr val="bg2">
              <a:lumMod val="60000"/>
              <a:lumOff val="40000"/>
            </a:schemeClr>
          </a:solidFill>
          <a:ln w="28575">
            <a:solidFill>
              <a:schemeClr val="tx1"/>
            </a:solidFill>
          </a:ln>
          <a:effectLst>
            <a:glow rad="63500">
              <a:schemeClr val="accent1">
                <a:satMod val="175000"/>
                <a:alpha val="40000"/>
              </a:schemeClr>
            </a:glow>
          </a:effectLst>
        </p:spPr>
        <p:txBody>
          <a:bodyPr>
            <a:normAutofit/>
          </a:bodyPr>
          <a:lstStyle/>
          <a:p>
            <a:pPr algn="ctr"/>
            <a:r>
              <a:rPr lang="en-US" sz="5400" b="1" dirty="0">
                <a:solidFill>
                  <a:schemeClr val="bg1">
                    <a:lumMod val="50000"/>
                  </a:schemeClr>
                </a:solidFill>
                <a:latin typeface="Calibri" panose="020F0502020204030204" pitchFamily="34" charset="0"/>
                <a:cs typeface="Calibri" panose="020F0502020204030204" pitchFamily="34" charset="0"/>
              </a:rPr>
              <a:t>Deadlines and Commitments </a:t>
            </a:r>
          </a:p>
        </p:txBody>
      </p:sp>
      <p:sp>
        <p:nvSpPr>
          <p:cNvPr id="3" name="Content Placeholder 2">
            <a:extLst>
              <a:ext uri="{FF2B5EF4-FFF2-40B4-BE49-F238E27FC236}">
                <a16:creationId xmlns:a16="http://schemas.microsoft.com/office/drawing/2014/main" id="{C27ACFBD-0F10-B080-472D-69C5C8168E83}"/>
              </a:ext>
            </a:extLst>
          </p:cNvPr>
          <p:cNvSpPr>
            <a:spLocks noGrp="1"/>
          </p:cNvSpPr>
          <p:nvPr>
            <p:ph idx="1"/>
          </p:nvPr>
        </p:nvSpPr>
        <p:spPr>
          <a:xfrm>
            <a:off x="1143000" y="2381250"/>
            <a:ext cx="9872871" cy="3714750"/>
          </a:xfrm>
        </p:spPr>
        <p:txBody>
          <a:bodyPr>
            <a:normAutofit/>
          </a:bodyPr>
          <a:lstStyle/>
          <a:p>
            <a:pPr marL="45720" indent="0">
              <a:buNone/>
            </a:pPr>
            <a:r>
              <a:rPr lang="en-US" sz="4400" dirty="0">
                <a:effectLst/>
                <a:latin typeface="Calibri" panose="020F0502020204030204" pitchFamily="34" charset="0"/>
                <a:ea typeface="Calibri" panose="020F0502020204030204" pitchFamily="34" charset="0"/>
                <a:cs typeface="Times New Roman" panose="02020603050405020304" pitchFamily="18" charset="0"/>
              </a:rPr>
              <a:t>All eGAP 2.0 IDEA budgets for FY24 must be submitted to the Alabama State Department of Education, Special Education Services by, </a:t>
            </a:r>
            <a:r>
              <a:rPr lang="en-US" sz="4400" b="1" dirty="0">
                <a:solidFill>
                  <a:srgbClr val="FFFF00"/>
                </a:solidFill>
              </a:rPr>
              <a:t>September 15</a:t>
            </a:r>
          </a:p>
          <a:p>
            <a:pPr marL="45720" indent="0">
              <a:buNone/>
            </a:pPr>
            <a:endParaRPr lang="en-US" dirty="0"/>
          </a:p>
          <a:p>
            <a:pPr marL="1671400" lvl="6" indent="0">
              <a:buNone/>
            </a:pPr>
            <a:r>
              <a:rPr lang="en-US" dirty="0"/>
              <a:t>		</a:t>
            </a:r>
          </a:p>
          <a:p>
            <a:pPr marL="45720" indent="0">
              <a:buNone/>
            </a:pPr>
            <a:endParaRPr lang="en-US" dirty="0"/>
          </a:p>
        </p:txBody>
      </p:sp>
    </p:spTree>
    <p:extLst>
      <p:ext uri="{BB962C8B-B14F-4D97-AF65-F5344CB8AC3E}">
        <p14:creationId xmlns:p14="http://schemas.microsoft.com/office/powerpoint/2010/main" val="3311423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F7C1B-462A-4C04-A4F5-CD54115E0B8D}"/>
              </a:ext>
            </a:extLst>
          </p:cNvPr>
          <p:cNvPicPr>
            <a:picLocks noChangeAspect="1"/>
          </p:cNvPicPr>
          <p:nvPr/>
        </p:nvPicPr>
        <p:blipFill rotWithShape="1">
          <a:blip r:embed="rId2"/>
          <a:srcRect t="2271" r="3" b="7456"/>
          <a:stretch/>
        </p:blipFill>
        <p:spPr>
          <a:xfrm>
            <a:off x="1059024" y="1786810"/>
            <a:ext cx="4754880" cy="3634274"/>
          </a:xfrm>
          <a:prstGeom prst="rect">
            <a:avLst/>
          </a:prstGeom>
          <a:noFill/>
        </p:spPr>
      </p:pic>
      <p:pic>
        <p:nvPicPr>
          <p:cNvPr id="6" name="Picture 5">
            <a:extLst>
              <a:ext uri="{FF2B5EF4-FFF2-40B4-BE49-F238E27FC236}">
                <a16:creationId xmlns:a16="http://schemas.microsoft.com/office/drawing/2014/main" id="{4A13CC7D-9668-478A-8156-79B41C8B0B53}"/>
              </a:ext>
            </a:extLst>
          </p:cNvPr>
          <p:cNvPicPr>
            <a:picLocks noChangeAspect="1"/>
          </p:cNvPicPr>
          <p:nvPr/>
        </p:nvPicPr>
        <p:blipFill>
          <a:blip r:embed="rId3"/>
          <a:stretch>
            <a:fillRect/>
          </a:stretch>
        </p:blipFill>
        <p:spPr>
          <a:xfrm>
            <a:off x="5909389" y="1823799"/>
            <a:ext cx="4549508" cy="3597285"/>
          </a:xfrm>
          <a:prstGeom prst="rect">
            <a:avLst/>
          </a:prstGeom>
        </p:spPr>
      </p:pic>
    </p:spTree>
    <p:extLst>
      <p:ext uri="{BB962C8B-B14F-4D97-AF65-F5344CB8AC3E}">
        <p14:creationId xmlns:p14="http://schemas.microsoft.com/office/powerpoint/2010/main" val="1706698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3A06-0AD3-47DE-B54F-04FF80478CE5}"/>
              </a:ext>
            </a:extLst>
          </p:cNvPr>
          <p:cNvSpPr>
            <a:spLocks noGrp="1"/>
          </p:cNvSpPr>
          <p:nvPr>
            <p:ph type="title"/>
          </p:nvPr>
        </p:nvSpPr>
        <p:spPr>
          <a:xfrm>
            <a:off x="913238" y="0"/>
            <a:ext cx="10515600" cy="1561534"/>
          </a:xfrm>
        </p:spPr>
        <p:txBody>
          <a:bodyPr>
            <a:normAutofit/>
          </a:bodyPr>
          <a:lstStyle/>
          <a:p>
            <a:pPr algn="ctr"/>
            <a:r>
              <a:rPr lang="en-US" b="1" dirty="0">
                <a:ln w="13462">
                  <a:solidFill>
                    <a:schemeClr val="bg1"/>
                  </a:solidFill>
                  <a:prstDash val="solid"/>
                </a:ln>
                <a:solidFill>
                  <a:schemeClr val="accent4">
                    <a:lumMod val="20000"/>
                    <a:lumOff val="80000"/>
                  </a:schemeClr>
                </a:solidFill>
                <a:effectLst>
                  <a:outerShdw dist="38100" dir="2700000" algn="bl" rotWithShape="0">
                    <a:schemeClr val="accent5"/>
                  </a:outerShdw>
                </a:effectLst>
              </a:rPr>
              <a:t>and…PRESENTING</a:t>
            </a:r>
            <a:br>
              <a:rPr lang="en-US" dirty="0">
                <a:solidFill>
                  <a:schemeClr val="accent4">
                    <a:lumMod val="20000"/>
                    <a:lumOff val="80000"/>
                  </a:schemeClr>
                </a:solidFill>
              </a:rPr>
            </a:br>
            <a:r>
              <a:rPr lang="en-US" b="1" dirty="0">
                <a:ln w="13462">
                  <a:solidFill>
                    <a:schemeClr val="bg1"/>
                  </a:solidFill>
                  <a:prstDash val="solid"/>
                </a:ln>
                <a:solidFill>
                  <a:schemeClr val="accent4">
                    <a:lumMod val="20000"/>
                    <a:lumOff val="80000"/>
                  </a:schemeClr>
                </a:solidFill>
                <a:effectLst>
                  <a:outerShdw dist="38100" dir="2700000" algn="bl" rotWithShape="0">
                    <a:schemeClr val="accent5"/>
                  </a:outerShdw>
                </a:effectLst>
              </a:rPr>
              <a:t>YOUR</a:t>
            </a:r>
            <a:r>
              <a:rPr lang="en-US" dirty="0">
                <a:solidFill>
                  <a:schemeClr val="accent4">
                    <a:lumMod val="20000"/>
                    <a:lumOff val="80000"/>
                  </a:schemeClr>
                </a:solidFill>
              </a:rPr>
              <a:t> </a:t>
            </a:r>
            <a:r>
              <a:rPr lang="en-US" b="1" dirty="0">
                <a:ln w="13462">
                  <a:solidFill>
                    <a:schemeClr val="bg1"/>
                  </a:solidFill>
                  <a:prstDash val="solid"/>
                </a:ln>
                <a:solidFill>
                  <a:schemeClr val="accent4">
                    <a:lumMod val="20000"/>
                    <a:lumOff val="80000"/>
                  </a:schemeClr>
                </a:solidFill>
                <a:effectLst>
                  <a:outerShdw dist="38100" dir="2700000" algn="bl" rotWithShape="0">
                    <a:schemeClr val="accent5"/>
                  </a:outerShdw>
                </a:effectLst>
              </a:rPr>
              <a:t>REGIONAL</a:t>
            </a:r>
            <a:r>
              <a:rPr lang="en-US" dirty="0">
                <a:solidFill>
                  <a:schemeClr val="accent4">
                    <a:lumMod val="20000"/>
                    <a:lumOff val="80000"/>
                  </a:schemeClr>
                </a:solidFill>
              </a:rPr>
              <a:t> </a:t>
            </a:r>
            <a:r>
              <a:rPr lang="en-US" b="1" dirty="0">
                <a:ln w="13462">
                  <a:solidFill>
                    <a:schemeClr val="bg1"/>
                  </a:solidFill>
                  <a:prstDash val="solid"/>
                </a:ln>
                <a:solidFill>
                  <a:schemeClr val="accent4">
                    <a:lumMod val="20000"/>
                    <a:lumOff val="80000"/>
                  </a:schemeClr>
                </a:solidFill>
                <a:effectLst>
                  <a:outerShdw dist="38100" dir="2700000" algn="bl" rotWithShape="0">
                    <a:schemeClr val="accent5"/>
                  </a:outerShdw>
                </a:effectLst>
              </a:rPr>
              <a:t>FISCAL</a:t>
            </a:r>
            <a:r>
              <a:rPr lang="en-US" dirty="0">
                <a:solidFill>
                  <a:schemeClr val="accent4">
                    <a:lumMod val="20000"/>
                    <a:lumOff val="80000"/>
                  </a:schemeClr>
                </a:solidFill>
              </a:rPr>
              <a:t> </a:t>
            </a:r>
            <a:r>
              <a:rPr lang="en-US" b="1" dirty="0">
                <a:ln w="13462">
                  <a:solidFill>
                    <a:schemeClr val="bg1"/>
                  </a:solidFill>
                  <a:prstDash val="solid"/>
                </a:ln>
                <a:solidFill>
                  <a:schemeClr val="accent4">
                    <a:lumMod val="20000"/>
                    <a:lumOff val="80000"/>
                  </a:schemeClr>
                </a:solidFill>
                <a:effectLst>
                  <a:outerShdw dist="38100" dir="2700000" algn="bl" rotWithShape="0">
                    <a:schemeClr val="accent5"/>
                  </a:outerShdw>
                </a:effectLst>
              </a:rPr>
              <a:t>SPECIALISTS</a:t>
            </a:r>
            <a:endParaRPr lang="en-US" dirty="0">
              <a:solidFill>
                <a:schemeClr val="accent4">
                  <a:lumMod val="20000"/>
                  <a:lumOff val="80000"/>
                </a:schemeClr>
              </a:solidFill>
            </a:endParaRPr>
          </a:p>
        </p:txBody>
      </p:sp>
      <p:sp>
        <p:nvSpPr>
          <p:cNvPr id="6" name="TextBox 5">
            <a:extLst>
              <a:ext uri="{FF2B5EF4-FFF2-40B4-BE49-F238E27FC236}">
                <a16:creationId xmlns:a16="http://schemas.microsoft.com/office/drawing/2014/main" id="{0DCDDD15-0126-4EF0-94CD-9F73D0C16004}"/>
              </a:ext>
            </a:extLst>
          </p:cNvPr>
          <p:cNvSpPr txBox="1"/>
          <p:nvPr/>
        </p:nvSpPr>
        <p:spPr>
          <a:xfrm>
            <a:off x="913237" y="4926779"/>
            <a:ext cx="3451779" cy="830997"/>
          </a:xfrm>
          <a:prstGeom prst="rect">
            <a:avLst/>
          </a:prstGeom>
          <a:solidFill>
            <a:srgbClr val="FFC000"/>
          </a:solidFill>
        </p:spPr>
        <p:txBody>
          <a:bodyPr wrap="square" rtlCol="0">
            <a:spAutoFit/>
          </a:bodyPr>
          <a:lstStyle/>
          <a:p>
            <a:r>
              <a:rPr lang="en-US" sz="2400" dirty="0">
                <a:solidFill>
                  <a:schemeClr val="accent6">
                    <a:lumMod val="50000"/>
                  </a:schemeClr>
                </a:solidFill>
              </a:rPr>
              <a:t>             Dr. Sabrina May</a:t>
            </a:r>
          </a:p>
          <a:p>
            <a:pPr algn="ctr"/>
            <a:r>
              <a:rPr lang="en-US" sz="2400" dirty="0">
                <a:solidFill>
                  <a:schemeClr val="accent6">
                    <a:lumMod val="50000"/>
                  </a:schemeClr>
                </a:solidFill>
              </a:rPr>
              <a:t>Regions 1,4 &amp; 10</a:t>
            </a:r>
          </a:p>
        </p:txBody>
      </p:sp>
      <p:sp>
        <p:nvSpPr>
          <p:cNvPr id="8" name="TextBox 7">
            <a:extLst>
              <a:ext uri="{FF2B5EF4-FFF2-40B4-BE49-F238E27FC236}">
                <a16:creationId xmlns:a16="http://schemas.microsoft.com/office/drawing/2014/main" id="{65A28626-7387-4A73-9186-459620525111}"/>
              </a:ext>
            </a:extLst>
          </p:cNvPr>
          <p:cNvSpPr txBox="1"/>
          <p:nvPr/>
        </p:nvSpPr>
        <p:spPr>
          <a:xfrm>
            <a:off x="913237" y="1928101"/>
            <a:ext cx="3451779" cy="830997"/>
          </a:xfrm>
          <a:prstGeom prst="rect">
            <a:avLst/>
          </a:prstGeom>
          <a:solidFill>
            <a:srgbClr val="FFC000"/>
          </a:solidFill>
        </p:spPr>
        <p:txBody>
          <a:bodyPr wrap="square" rtlCol="0">
            <a:spAutoFit/>
          </a:bodyPr>
          <a:lstStyle/>
          <a:p>
            <a:r>
              <a:rPr lang="en-US" sz="2400" dirty="0">
                <a:solidFill>
                  <a:schemeClr val="accent6">
                    <a:lumMod val="50000"/>
                  </a:schemeClr>
                </a:solidFill>
              </a:rPr>
              <a:t>             Dr. Curtis Gage</a:t>
            </a:r>
          </a:p>
          <a:p>
            <a:pPr algn="ctr"/>
            <a:r>
              <a:rPr lang="en-US" sz="2400" dirty="0">
                <a:solidFill>
                  <a:schemeClr val="accent6">
                    <a:lumMod val="50000"/>
                  </a:schemeClr>
                </a:solidFill>
              </a:rPr>
              <a:t>Regions 2,3,5 &amp; 6</a:t>
            </a:r>
          </a:p>
        </p:txBody>
      </p:sp>
      <p:sp>
        <p:nvSpPr>
          <p:cNvPr id="12" name="TextBox 11">
            <a:extLst>
              <a:ext uri="{FF2B5EF4-FFF2-40B4-BE49-F238E27FC236}">
                <a16:creationId xmlns:a16="http://schemas.microsoft.com/office/drawing/2014/main" id="{B3EFB6BB-7ED0-4F0E-8D8F-E65927200A91}"/>
              </a:ext>
            </a:extLst>
          </p:cNvPr>
          <p:cNvSpPr txBox="1"/>
          <p:nvPr/>
        </p:nvSpPr>
        <p:spPr>
          <a:xfrm>
            <a:off x="913236" y="3488995"/>
            <a:ext cx="3451779" cy="830997"/>
          </a:xfrm>
          <a:prstGeom prst="rect">
            <a:avLst/>
          </a:prstGeom>
          <a:solidFill>
            <a:srgbClr val="FFC000"/>
          </a:solidFill>
        </p:spPr>
        <p:txBody>
          <a:bodyPr wrap="square" rtlCol="0">
            <a:spAutoFit/>
          </a:bodyPr>
          <a:lstStyle/>
          <a:p>
            <a:pPr algn="ctr"/>
            <a:r>
              <a:rPr lang="en-US" sz="2400" dirty="0">
                <a:solidFill>
                  <a:schemeClr val="accent6">
                    <a:lumMod val="50000"/>
                  </a:schemeClr>
                </a:solidFill>
              </a:rPr>
              <a:t>Ms. Camilla Gibson</a:t>
            </a:r>
          </a:p>
          <a:p>
            <a:pPr algn="ctr"/>
            <a:r>
              <a:rPr lang="en-US" sz="2400" dirty="0">
                <a:solidFill>
                  <a:schemeClr val="accent6">
                    <a:lumMod val="50000"/>
                  </a:schemeClr>
                </a:solidFill>
              </a:rPr>
              <a:t>Regions 7,8,9 &amp; 11</a:t>
            </a:r>
          </a:p>
        </p:txBody>
      </p:sp>
      <p:pic>
        <p:nvPicPr>
          <p:cNvPr id="13" name="Picture 12">
            <a:extLst>
              <a:ext uri="{FF2B5EF4-FFF2-40B4-BE49-F238E27FC236}">
                <a16:creationId xmlns:a16="http://schemas.microsoft.com/office/drawing/2014/main" id="{249AB55C-8E6C-E692-BD25-4EC3252FDCF1}"/>
              </a:ext>
            </a:extLst>
          </p:cNvPr>
          <p:cNvPicPr>
            <a:picLocks noChangeAspect="1"/>
          </p:cNvPicPr>
          <p:nvPr/>
        </p:nvPicPr>
        <p:blipFill>
          <a:blip r:embed="rId2"/>
          <a:stretch>
            <a:fillRect/>
          </a:stretch>
        </p:blipFill>
        <p:spPr>
          <a:xfrm>
            <a:off x="4873557" y="1429966"/>
            <a:ext cx="4455269" cy="4990289"/>
          </a:xfrm>
          <a:prstGeom prst="rect">
            <a:avLst/>
          </a:prstGeom>
        </p:spPr>
      </p:pic>
    </p:spTree>
    <p:extLst>
      <p:ext uri="{BB962C8B-B14F-4D97-AF65-F5344CB8AC3E}">
        <p14:creationId xmlns:p14="http://schemas.microsoft.com/office/powerpoint/2010/main" val="220633158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5B5A89-D17F-4DAB-93EB-63D068ABD3B0}"/>
              </a:ext>
            </a:extLst>
          </p:cNvPr>
          <p:cNvSpPr/>
          <p:nvPr/>
        </p:nvSpPr>
        <p:spPr>
          <a:xfrm>
            <a:off x="3500847" y="1819238"/>
            <a:ext cx="7052076" cy="4078039"/>
          </a:xfrm>
          <a:prstGeom prst="rect">
            <a:avLst/>
          </a:prstGeom>
        </p:spPr>
        <p:txBody>
          <a:bodyPr wrap="square">
            <a:spAutoFit/>
          </a:bodyPr>
          <a:lstStyle/>
          <a:p>
            <a:pPr marL="0" marR="0" lvl="0" indent="0" algn="just" defTabSz="457189" rtl="0" eaLnBrk="1" fontAlgn="auto" latinLnBrk="0" hangingPunct="1">
              <a:lnSpc>
                <a:spcPct val="100000"/>
              </a:lnSpc>
              <a:spcBef>
                <a:spcPts val="300"/>
              </a:spcBef>
              <a:spcAft>
                <a:spcPts val="0"/>
              </a:spcAft>
              <a:buClr>
                <a:srgbClr val="0F6FC6"/>
              </a:buClr>
              <a:buSzPct val="80000"/>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If you need assistance, contact your </a:t>
            </a:r>
            <a:r>
              <a:rPr lang="en-US" sz="2800" dirty="0">
                <a:solidFill>
                  <a:schemeClr val="accent2"/>
                </a:solidFill>
                <a:latin typeface="Microsoft Sans Serif" panose="020B0604020202020204" pitchFamily="34" charset="0"/>
              </a:rPr>
              <a:t>Regional Fiscal Specialist </a:t>
            </a: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at 334-694-4782 or via email:</a:t>
            </a:r>
          </a:p>
          <a:p>
            <a:pPr marL="0" marR="0" lvl="0" indent="0" algn="just" defTabSz="457189" rtl="0" eaLnBrk="1" fontAlgn="auto" latinLnBrk="0" hangingPunct="1">
              <a:lnSpc>
                <a:spcPct val="100000"/>
              </a:lnSpc>
              <a:spcBef>
                <a:spcPts val="300"/>
              </a:spcBef>
              <a:spcAft>
                <a:spcPts val="300"/>
              </a:spcAft>
              <a:buClr>
                <a:srgbClr val="0F6FC6"/>
              </a:buClr>
              <a:buSzPct val="80000"/>
              <a:buFontTx/>
              <a:buNone/>
              <a:tabLst/>
              <a:defRPr/>
            </a:pPr>
            <a:endPar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a:p>
            <a:pPr marL="0" marR="0" lvl="0" indent="0" algn="l" defTabSz="457189" rtl="0" eaLnBrk="1" fontAlgn="auto" latinLnBrk="0" hangingPunct="1">
              <a:lnSpc>
                <a:spcPct val="100000"/>
              </a:lnSpc>
              <a:spcBef>
                <a:spcPts val="300"/>
              </a:spcBef>
              <a:spcAft>
                <a:spcPts val="300"/>
              </a:spcAft>
              <a:buClr>
                <a:srgbClr val="0F6FC6"/>
              </a:buClr>
              <a:buSzPct val="80000"/>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Erika Richburg	</a:t>
            </a:r>
            <a:r>
              <a:rPr kumimoji="0" lang="en-US" sz="2800" b="0"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hlinkClick r:id="rId3">
                  <a:extLst>
                    <a:ext uri="{A12FA001-AC4F-418D-AE19-62706E023703}">
                      <ahyp:hlinkClr xmlns:ahyp="http://schemas.microsoft.com/office/drawing/2018/hyperlinkcolor" val="tx"/>
                    </a:ext>
                  </a:extLst>
                </a:hlinkClick>
              </a:rPr>
              <a:t>erichburg@alsde.edu</a:t>
            </a:r>
            <a:r>
              <a:rPr kumimoji="0" lang="en-US" sz="2800" b="0"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 </a:t>
            </a:r>
          </a:p>
          <a:p>
            <a:pPr marL="0" marR="0" lvl="0" indent="0" algn="l" defTabSz="457189" rtl="0" eaLnBrk="1" fontAlgn="auto" latinLnBrk="0" hangingPunct="1">
              <a:lnSpc>
                <a:spcPct val="100000"/>
              </a:lnSpc>
              <a:spcBef>
                <a:spcPts val="1000"/>
              </a:spcBef>
              <a:spcAft>
                <a:spcPts val="0"/>
              </a:spcAft>
              <a:buClr>
                <a:srgbClr val="0F6FC6"/>
              </a:buClr>
              <a:buSzPct val="80000"/>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Curtis Gage		</a:t>
            </a:r>
            <a:r>
              <a:rPr kumimoji="0" lang="en-US" sz="2800" b="0"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hlinkClick r:id="rId4">
                  <a:extLst>
                    <a:ext uri="{A12FA001-AC4F-418D-AE19-62706E023703}">
                      <ahyp:hlinkClr xmlns:ahyp="http://schemas.microsoft.com/office/drawing/2018/hyperlinkcolor" val="tx"/>
                    </a:ext>
                  </a:extLst>
                </a:hlinkClick>
              </a:rPr>
              <a:t>cgage@alsde.edu</a:t>
            </a:r>
            <a:r>
              <a:rPr kumimoji="0" lang="en-US" sz="2800" b="0"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 </a:t>
            </a:r>
          </a:p>
          <a:p>
            <a:pPr marL="0" marR="0" lvl="0" indent="0" algn="l" defTabSz="457189" rtl="0" eaLnBrk="1" fontAlgn="auto" latinLnBrk="0" hangingPunct="1">
              <a:lnSpc>
                <a:spcPct val="100000"/>
              </a:lnSpc>
              <a:spcBef>
                <a:spcPts val="1000"/>
              </a:spcBef>
              <a:spcAft>
                <a:spcPts val="0"/>
              </a:spcAft>
              <a:buClr>
                <a:srgbClr val="0F6FC6"/>
              </a:buClr>
              <a:buSzPct val="80000"/>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Camilla Gibson	</a:t>
            </a:r>
            <a:r>
              <a:rPr kumimoji="0" lang="en-US" sz="2800" b="0" i="0" u="none"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hlinkClick r:id="rId5">
                  <a:extLst>
                    <a:ext uri="{A12FA001-AC4F-418D-AE19-62706E023703}">
                      <ahyp:hlinkClr xmlns:ahyp="http://schemas.microsoft.com/office/drawing/2018/hyperlinkcolor" val="tx"/>
                    </a:ext>
                  </a:extLst>
                </a:hlinkClick>
              </a:rPr>
              <a:t>cgibson@alsde.edu</a:t>
            </a: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 </a:t>
            </a:r>
          </a:p>
          <a:p>
            <a:pPr marL="0" marR="0" lvl="0" indent="0" algn="l" defTabSz="457189" rtl="0" eaLnBrk="1" fontAlgn="auto" latinLnBrk="0" hangingPunct="1">
              <a:lnSpc>
                <a:spcPct val="100000"/>
              </a:lnSpc>
              <a:spcBef>
                <a:spcPts val="1000"/>
              </a:spcBef>
              <a:spcAft>
                <a:spcPts val="0"/>
              </a:spcAft>
              <a:buClr>
                <a:srgbClr val="0F6FC6"/>
              </a:buClr>
              <a:buSzPct val="80000"/>
              <a:buFontTx/>
              <a:buNone/>
              <a:tabLst/>
              <a:defRPr/>
            </a:pPr>
            <a:r>
              <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Sabrina May		</a:t>
            </a:r>
            <a:r>
              <a:rPr kumimoji="0" lang="en-US" sz="2800" b="0" i="0" u="sng" strike="noStrike" kern="1200" cap="none" spc="0" normalizeH="0" baseline="0" noProof="0" dirty="0">
                <a:ln>
                  <a:noFill/>
                </a:ln>
                <a:solidFill>
                  <a:srgbClr val="FFFF00"/>
                </a:solidFill>
                <a:effectLst/>
                <a:uLnTx/>
                <a:uFillTx/>
                <a:latin typeface="Microsoft Sans Serif" panose="020B0604020202020204" pitchFamily="34" charset="0"/>
                <a:ea typeface="+mn-ea"/>
                <a:cs typeface="+mn-cs"/>
              </a:rPr>
              <a:t>smay@alsde.edu</a:t>
            </a:r>
            <a:endParaRPr kumimoji="0" lang="en-US" sz="2800" b="0"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endParaRPr>
          </a:p>
        </p:txBody>
      </p:sp>
      <p:pic>
        <p:nvPicPr>
          <p:cNvPr id="13" name="Picture 12" descr="staff holding connecting puzzle pieces">
            <a:extLst>
              <a:ext uri="{FF2B5EF4-FFF2-40B4-BE49-F238E27FC236}">
                <a16:creationId xmlns:a16="http://schemas.microsoft.com/office/drawing/2014/main" id="{01F18118-FDA5-4C63-A5BA-DAB5A18EF5BC}"/>
              </a:ext>
            </a:extLst>
          </p:cNvPr>
          <p:cNvPicPr>
            <a:picLocks noChangeAspect="1"/>
          </p:cNvPicPr>
          <p:nvPr/>
        </p:nvPicPr>
        <p:blipFill>
          <a:blip r:embed="rId6"/>
          <a:stretch>
            <a:fillRect/>
          </a:stretch>
        </p:blipFill>
        <p:spPr>
          <a:xfrm>
            <a:off x="1101026" y="1482979"/>
            <a:ext cx="1988948" cy="1946021"/>
          </a:xfrm>
          <a:prstGeom prst="rect">
            <a:avLst/>
          </a:prstGeom>
        </p:spPr>
      </p:pic>
      <p:pic>
        <p:nvPicPr>
          <p:cNvPr id="12" name="Picture 11" descr="teamwork picture">
            <a:extLst>
              <a:ext uri="{FF2B5EF4-FFF2-40B4-BE49-F238E27FC236}">
                <a16:creationId xmlns:a16="http://schemas.microsoft.com/office/drawing/2014/main" id="{5CF05D1D-9522-46AB-8D7B-86C574E839DF}"/>
              </a:ext>
            </a:extLst>
          </p:cNvPr>
          <p:cNvPicPr>
            <a:picLocks noChangeAspect="1"/>
          </p:cNvPicPr>
          <p:nvPr/>
        </p:nvPicPr>
        <p:blipFill>
          <a:blip r:embed="rId7"/>
          <a:stretch>
            <a:fillRect/>
          </a:stretch>
        </p:blipFill>
        <p:spPr>
          <a:xfrm>
            <a:off x="1070747" y="3544769"/>
            <a:ext cx="2049505" cy="2155383"/>
          </a:xfrm>
          <a:prstGeom prst="rect">
            <a:avLst/>
          </a:prstGeom>
        </p:spPr>
      </p:pic>
      <p:sp>
        <p:nvSpPr>
          <p:cNvPr id="11" name="TextBox 10" descr="ALSDE, Special Education Section Fiscal Team">
            <a:extLst>
              <a:ext uri="{FF2B5EF4-FFF2-40B4-BE49-F238E27FC236}">
                <a16:creationId xmlns:a16="http://schemas.microsoft.com/office/drawing/2014/main" id="{6A84A2D2-1B3D-4642-9278-40BAA95DBE04}"/>
              </a:ext>
            </a:extLst>
          </p:cNvPr>
          <p:cNvSpPr txBox="1"/>
          <p:nvPr/>
        </p:nvSpPr>
        <p:spPr>
          <a:xfrm>
            <a:off x="2095500" y="393616"/>
            <a:ext cx="8001000" cy="1077218"/>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ALSDE, Special Education Services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Microsoft Sans Serif" panose="020B0604020202020204" pitchFamily="34" charset="0"/>
                <a:ea typeface="+mn-ea"/>
                <a:cs typeface="+mn-cs"/>
              </a:rPr>
              <a:t>Fiscal Management Team</a:t>
            </a:r>
          </a:p>
        </p:txBody>
      </p:sp>
    </p:spTree>
    <p:extLst>
      <p:ext uri="{BB962C8B-B14F-4D97-AF65-F5344CB8AC3E}">
        <p14:creationId xmlns:p14="http://schemas.microsoft.com/office/powerpoint/2010/main" val="112623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5B3C2A-9E2A-AAFD-5587-119EA12290A0}"/>
              </a:ext>
            </a:extLst>
          </p:cNvPr>
          <p:cNvSpPr txBox="1"/>
          <p:nvPr/>
        </p:nvSpPr>
        <p:spPr>
          <a:xfrm>
            <a:off x="3659487" y="773928"/>
            <a:ext cx="4873027" cy="769441"/>
          </a:xfrm>
          <a:prstGeom prst="rect">
            <a:avLst/>
          </a:prstGeom>
          <a:noFill/>
        </p:spPr>
        <p:txBody>
          <a:bodyPr wrap="square" rtlCol="0">
            <a:spAutoFit/>
          </a:bodyPr>
          <a:lstStyle/>
          <a:p>
            <a:r>
              <a:rPr lang="en-US" sz="4400" dirty="0">
                <a:solidFill>
                  <a:schemeClr val="accent2"/>
                </a:solidFill>
              </a:rPr>
              <a:t>Federal Regulation</a:t>
            </a:r>
          </a:p>
        </p:txBody>
      </p:sp>
      <p:sp>
        <p:nvSpPr>
          <p:cNvPr id="7" name="TextBox 6">
            <a:extLst>
              <a:ext uri="{FF2B5EF4-FFF2-40B4-BE49-F238E27FC236}">
                <a16:creationId xmlns:a16="http://schemas.microsoft.com/office/drawing/2014/main" id="{6FF4B58F-8947-D105-747E-A1EDA810F784}"/>
              </a:ext>
            </a:extLst>
          </p:cNvPr>
          <p:cNvSpPr txBox="1"/>
          <p:nvPr/>
        </p:nvSpPr>
        <p:spPr>
          <a:xfrm>
            <a:off x="480291" y="1863885"/>
            <a:ext cx="11231418" cy="2062103"/>
          </a:xfrm>
          <a:prstGeom prst="rect">
            <a:avLst/>
          </a:prstGeom>
          <a:noFill/>
        </p:spPr>
        <p:txBody>
          <a:bodyPr wrap="square" rtlCol="0">
            <a:spAutoFit/>
          </a:bodyPr>
          <a:lstStyle/>
          <a:p>
            <a:pPr marL="285750" indent="-285750">
              <a:buFont typeface="Wingdings" panose="05000000000000000000" pitchFamily="2" charset="2"/>
              <a:buChar char="q"/>
            </a:pPr>
            <a:r>
              <a:rPr lang="en-US" sz="3200" dirty="0">
                <a:solidFill>
                  <a:schemeClr val="accent2"/>
                </a:solidFill>
              </a:rPr>
              <a:t> Establishes central responsibilities of states, local</a:t>
            </a:r>
          </a:p>
          <a:p>
            <a:r>
              <a:rPr lang="en-US" sz="3200" dirty="0">
                <a:solidFill>
                  <a:schemeClr val="accent2"/>
                </a:solidFill>
              </a:rPr>
              <a:t>     education agencies, and schools</a:t>
            </a:r>
          </a:p>
          <a:p>
            <a:pPr marL="285750" indent="-285750">
              <a:buFont typeface="Wingdings" panose="05000000000000000000" pitchFamily="2" charset="2"/>
              <a:buChar char="q"/>
            </a:pPr>
            <a:r>
              <a:rPr lang="en-US" sz="3200" dirty="0">
                <a:solidFill>
                  <a:schemeClr val="accent2"/>
                </a:solidFill>
              </a:rPr>
              <a:t> Creates a grant program that funds special education </a:t>
            </a:r>
          </a:p>
          <a:p>
            <a:r>
              <a:rPr lang="en-US" sz="3200" dirty="0">
                <a:solidFill>
                  <a:schemeClr val="accent2"/>
                </a:solidFill>
              </a:rPr>
              <a:t>     and related services in public schools for children ages 3-21</a:t>
            </a:r>
          </a:p>
        </p:txBody>
      </p:sp>
      <p:pic>
        <p:nvPicPr>
          <p:cNvPr id="2" name="Picture 1">
            <a:extLst>
              <a:ext uri="{FF2B5EF4-FFF2-40B4-BE49-F238E27FC236}">
                <a16:creationId xmlns:a16="http://schemas.microsoft.com/office/drawing/2014/main" id="{A3A62F2D-887F-07BA-2A07-BCA46BA40823}"/>
              </a:ext>
            </a:extLst>
          </p:cNvPr>
          <p:cNvPicPr>
            <a:picLocks noChangeAspect="1"/>
          </p:cNvPicPr>
          <p:nvPr/>
        </p:nvPicPr>
        <p:blipFill rotWithShape="1">
          <a:blip r:embed="rId3"/>
          <a:srcRect b="7515"/>
          <a:stretch/>
        </p:blipFill>
        <p:spPr>
          <a:xfrm>
            <a:off x="0" y="4535239"/>
            <a:ext cx="5754757" cy="23137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E24A9E-96A4-4EB3-83D5-E436720E1D50}"/>
              </a:ext>
            </a:extLst>
          </p:cNvPr>
          <p:cNvSpPr txBox="1"/>
          <p:nvPr/>
        </p:nvSpPr>
        <p:spPr>
          <a:xfrm>
            <a:off x="1214574" y="2443591"/>
            <a:ext cx="8506560" cy="4401205"/>
          </a:xfrm>
          <a:prstGeom prst="rect">
            <a:avLst/>
          </a:prstGeom>
          <a:noFill/>
        </p:spPr>
        <p:txBody>
          <a:bodyPr wrap="square" rtlCol="0">
            <a:spAutoFit/>
          </a:bodyPr>
          <a:lstStyle/>
          <a:p>
            <a:r>
              <a:rPr lang="en-US" sz="2800" b="1" u="sng" dirty="0">
                <a:solidFill>
                  <a:schemeClr val="accent2"/>
                </a:solidFill>
                <a:latin typeface="Microsoft Sans Serif" panose="020B0604020202020204" pitchFamily="34" charset="0"/>
              </a:rPr>
              <a:t>Regulations and Requirements</a:t>
            </a:r>
          </a:p>
          <a:p>
            <a:pPr marL="457200" indent="-457200">
              <a:buFont typeface="Wingdings" panose="05000000000000000000" pitchFamily="2" charset="2"/>
              <a:buChar char="q"/>
            </a:pPr>
            <a:r>
              <a:rPr lang="en-US" sz="2800" i="1" dirty="0">
                <a:solidFill>
                  <a:srgbClr val="FFFF00"/>
                </a:solidFill>
                <a:latin typeface="Microsoft Sans Serif" panose="020B0604020202020204" pitchFamily="34" charset="0"/>
              </a:rPr>
              <a:t>Individuals with Disabilities Education Act </a:t>
            </a:r>
            <a:r>
              <a:rPr lang="en-US" sz="2800" dirty="0">
                <a:solidFill>
                  <a:srgbClr val="FFFF00"/>
                </a:solidFill>
                <a:latin typeface="Microsoft Sans Serif" panose="020B0604020202020204" pitchFamily="34" charset="0"/>
              </a:rPr>
              <a:t>(IDEA)</a:t>
            </a:r>
          </a:p>
          <a:p>
            <a:pPr marL="457200" indent="-457200">
              <a:buFont typeface="Wingdings" panose="05000000000000000000" pitchFamily="2" charset="2"/>
              <a:buChar char="q"/>
            </a:pPr>
            <a:r>
              <a:rPr lang="en-US" sz="2800" i="1" dirty="0">
                <a:solidFill>
                  <a:schemeClr val="accent2"/>
                </a:solidFill>
                <a:latin typeface="Microsoft Sans Serif" panose="020B0604020202020204" pitchFamily="34" charset="0"/>
              </a:rPr>
              <a:t>Elementary &amp; Secondary Education Act </a:t>
            </a:r>
            <a:r>
              <a:rPr lang="en-US" sz="2800" dirty="0">
                <a:solidFill>
                  <a:schemeClr val="accent2"/>
                </a:solidFill>
                <a:latin typeface="Microsoft Sans Serif" panose="020B0604020202020204" pitchFamily="34" charset="0"/>
              </a:rPr>
              <a:t>(ESEA)</a:t>
            </a:r>
          </a:p>
          <a:p>
            <a:pPr marL="457200" indent="-457200">
              <a:buFont typeface="Wingdings" panose="05000000000000000000" pitchFamily="2" charset="2"/>
              <a:buChar char="q"/>
            </a:pPr>
            <a:r>
              <a:rPr lang="en-US" sz="2800" i="1" dirty="0">
                <a:solidFill>
                  <a:schemeClr val="accent2"/>
                </a:solidFill>
                <a:latin typeface="Microsoft Sans Serif" panose="020B0604020202020204" pitchFamily="34" charset="0"/>
              </a:rPr>
              <a:t>Every Student Succeeds Act </a:t>
            </a:r>
            <a:r>
              <a:rPr lang="en-US" sz="2800" dirty="0">
                <a:solidFill>
                  <a:schemeClr val="accent2"/>
                </a:solidFill>
                <a:latin typeface="Microsoft Sans Serif" panose="020B0604020202020204" pitchFamily="34" charset="0"/>
              </a:rPr>
              <a:t>(ESSA)</a:t>
            </a:r>
          </a:p>
          <a:p>
            <a:pPr marL="457200" indent="-457200">
              <a:buFont typeface="Wingdings" panose="05000000000000000000" pitchFamily="2" charset="2"/>
              <a:buChar char="q"/>
            </a:pPr>
            <a:r>
              <a:rPr lang="en-US" sz="2800" dirty="0">
                <a:solidFill>
                  <a:srgbClr val="FFFF00"/>
                </a:solidFill>
                <a:latin typeface="Microsoft Sans Serif" panose="020B0604020202020204" pitchFamily="34" charset="0"/>
              </a:rPr>
              <a:t>Education Department General Administrative Regulations (EDGAR)</a:t>
            </a:r>
          </a:p>
          <a:p>
            <a:pPr marL="457200" indent="-457200">
              <a:buFont typeface="Wingdings" panose="05000000000000000000" pitchFamily="2" charset="2"/>
              <a:buChar char="q"/>
            </a:pPr>
            <a:r>
              <a:rPr lang="en-US" sz="2800" i="1" dirty="0">
                <a:solidFill>
                  <a:schemeClr val="accent2"/>
                </a:solidFill>
                <a:latin typeface="Microsoft Sans Serif" panose="020B0604020202020204" pitchFamily="34" charset="0"/>
              </a:rPr>
              <a:t>Alabama Administrative Code </a:t>
            </a:r>
            <a:r>
              <a:rPr lang="en-US" sz="2800" dirty="0">
                <a:solidFill>
                  <a:schemeClr val="accent2"/>
                </a:solidFill>
                <a:latin typeface="Microsoft Sans Serif" panose="020B0604020202020204" pitchFamily="34" charset="0"/>
              </a:rPr>
              <a:t>(AAC)</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Alabama State Purchasing Laws</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LEA Written Policies and Procedures</a:t>
            </a:r>
          </a:p>
          <a:p>
            <a:endParaRPr lang="en-US" sz="2800" dirty="0">
              <a:solidFill>
                <a:schemeClr val="accent2"/>
              </a:solidFill>
              <a:latin typeface="Microsoft Sans Serif" panose="020B0604020202020204" pitchFamily="34" charset="0"/>
            </a:endParaRPr>
          </a:p>
        </p:txBody>
      </p:sp>
      <p:sp>
        <p:nvSpPr>
          <p:cNvPr id="2" name="Title 1">
            <a:extLst>
              <a:ext uri="{FF2B5EF4-FFF2-40B4-BE49-F238E27FC236}">
                <a16:creationId xmlns:a16="http://schemas.microsoft.com/office/drawing/2014/main" id="{8E7FB9FA-18AC-4873-B9D5-9AB281413B8B}"/>
              </a:ext>
            </a:extLst>
          </p:cNvPr>
          <p:cNvSpPr>
            <a:spLocks noGrp="1"/>
          </p:cNvSpPr>
          <p:nvPr>
            <p:ph type="title"/>
          </p:nvPr>
        </p:nvSpPr>
        <p:spPr>
          <a:xfrm>
            <a:off x="1062446" y="459049"/>
            <a:ext cx="6862354" cy="1470174"/>
          </a:xfrm>
        </p:spPr>
        <p:txBody>
          <a:bodyPr/>
          <a:lstStyle/>
          <a:p>
            <a:r>
              <a:rPr lang="en-US" b="1" dirty="0"/>
              <a:t>Special Education </a:t>
            </a:r>
            <a:r>
              <a:rPr lang="en-US" b="1" u="sng" dirty="0">
                <a:solidFill>
                  <a:schemeClr val="accent2"/>
                </a:solidFill>
              </a:rPr>
              <a:t>must</a:t>
            </a:r>
            <a:r>
              <a:rPr lang="en-US" b="1" dirty="0">
                <a:solidFill>
                  <a:schemeClr val="accent2"/>
                </a:solidFill>
              </a:rPr>
              <a:t> </a:t>
            </a:r>
            <a:r>
              <a:rPr lang="en-US" b="1" dirty="0"/>
              <a:t>adhere to the following: </a:t>
            </a:r>
          </a:p>
        </p:txBody>
      </p:sp>
      <p:pic>
        <p:nvPicPr>
          <p:cNvPr id="1030" name="Picture 6" descr="Compliance Clipart And Illustrations">
            <a:extLst>
              <a:ext uri="{FF2B5EF4-FFF2-40B4-BE49-F238E27FC236}">
                <a16:creationId xmlns:a16="http://schemas.microsoft.com/office/drawing/2014/main" id="{B7DCBA74-35C7-4065-A260-5EC35DAC6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424" y="295275"/>
            <a:ext cx="3209925" cy="243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9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3DCD24-1DBD-4B71-8067-75596D1C033F}"/>
              </a:ext>
            </a:extLst>
          </p:cNvPr>
          <p:cNvSpPr>
            <a:spLocks noGrp="1"/>
          </p:cNvSpPr>
          <p:nvPr>
            <p:ph type="title"/>
          </p:nvPr>
        </p:nvSpPr>
        <p:spPr>
          <a:xfrm>
            <a:off x="775063" y="238666"/>
            <a:ext cx="10243457" cy="1356360"/>
          </a:xfrm>
        </p:spPr>
        <p:txBody>
          <a:bodyPr vert="horz" lIns="91440" tIns="45720" rIns="91440" bIns="45720" rtlCol="0" anchor="ctr">
            <a:normAutofit fontScale="90000"/>
          </a:bodyPr>
          <a:lstStyle/>
          <a:p>
            <a:br>
              <a:rPr lang="en-US" sz="1400" kern="1200" dirty="0">
                <a:latin typeface="+mj-lt"/>
                <a:ea typeface="+mj-ea"/>
                <a:cs typeface="+mj-cs"/>
              </a:rPr>
            </a:br>
            <a:r>
              <a:rPr lang="en-US" sz="1400" b="1" kern="1200" dirty="0">
                <a:latin typeface="+mj-lt"/>
                <a:ea typeface="+mj-ea"/>
                <a:cs typeface="+mj-cs"/>
              </a:rPr>
              <a:t> </a:t>
            </a:r>
            <a:br>
              <a:rPr lang="en-US" sz="4000" b="1" kern="1200" dirty="0">
                <a:latin typeface="+mj-lt"/>
                <a:ea typeface="+mj-ea"/>
                <a:cs typeface="+mj-cs"/>
              </a:rPr>
            </a:br>
            <a:r>
              <a:rPr lang="en-US" sz="4000" b="1" kern="1200" dirty="0">
                <a:latin typeface="+mj-lt"/>
                <a:ea typeface="+mj-ea"/>
                <a:cs typeface="+mj-cs"/>
              </a:rPr>
              <a:t>13 Disability Categories Under IDEA</a:t>
            </a:r>
            <a:br>
              <a:rPr lang="en-US" sz="1400" kern="1200" dirty="0">
                <a:latin typeface="+mj-lt"/>
                <a:ea typeface="+mj-ea"/>
                <a:cs typeface="+mj-cs"/>
              </a:rPr>
            </a:br>
            <a:br>
              <a:rPr lang="en-US" sz="1400" kern="1200" dirty="0">
                <a:latin typeface="+mj-lt"/>
                <a:ea typeface="+mj-ea"/>
                <a:cs typeface="+mj-cs"/>
              </a:rPr>
            </a:br>
            <a:endParaRPr lang="en-US" sz="1400" kern="1200" dirty="0">
              <a:latin typeface="+mj-lt"/>
              <a:ea typeface="+mj-ea"/>
              <a:cs typeface="+mj-cs"/>
            </a:endParaRPr>
          </a:p>
        </p:txBody>
      </p:sp>
      <p:sp>
        <p:nvSpPr>
          <p:cNvPr id="6" name="Rectangle 5" descr="disability category list">
            <a:extLst>
              <a:ext uri="{FF2B5EF4-FFF2-40B4-BE49-F238E27FC236}">
                <a16:creationId xmlns:a16="http://schemas.microsoft.com/office/drawing/2014/main" id="{9B8B4F3A-ADCF-4638-B4BB-8B2FD35E8FB3}"/>
              </a:ext>
            </a:extLst>
          </p:cNvPr>
          <p:cNvSpPr/>
          <p:nvPr/>
        </p:nvSpPr>
        <p:spPr>
          <a:xfrm>
            <a:off x="678724" y="2047875"/>
            <a:ext cx="5312501" cy="3674061"/>
          </a:xfrm>
          <a:prstGeom prst="rect">
            <a:avLst/>
          </a:prstGeom>
        </p:spPr>
        <p:txBody>
          <a:bodyPr vert="horz" lIns="91440" tIns="45720" rIns="91440" bIns="45720" rtlCol="0">
            <a:normAutofit fontScale="92500" lnSpcReduction="10000"/>
          </a:bodyPr>
          <a:lstStyle/>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Autism (AUT)</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Deaf-Blindness (DB)</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Developmental Delay (DD)</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Emotional Disability (ED)</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Hearing Impairment (HI)</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Intellectual Disability (ID)</a:t>
            </a:r>
          </a:p>
          <a:p>
            <a:pPr marL="274320" indent="-457200" defTabSz="914400">
              <a:lnSpc>
                <a:spcPct val="90000"/>
              </a:lnSpc>
              <a:spcAft>
                <a:spcPts val="600"/>
              </a:spcAft>
              <a:buClr>
                <a:srgbClr val="FFFFFF"/>
              </a:buClr>
              <a:buSzPct val="80000"/>
              <a:buFont typeface="Wingdings" panose="05000000000000000000" pitchFamily="2" charset="2"/>
              <a:buChar char="q"/>
            </a:pPr>
            <a:r>
              <a:rPr lang="en-US" sz="3500" dirty="0">
                <a:solidFill>
                  <a:srgbClr val="FFFFFF"/>
                </a:solidFill>
              </a:rPr>
              <a:t>Multiple Disabilities (MD)</a:t>
            </a:r>
          </a:p>
          <a:p>
            <a:pPr indent="-182880" defTabSz="914400">
              <a:lnSpc>
                <a:spcPct val="90000"/>
              </a:lnSpc>
              <a:spcAft>
                <a:spcPts val="600"/>
              </a:spcAft>
              <a:buClr>
                <a:srgbClr val="FFFFFF"/>
              </a:buClr>
              <a:buSzPct val="80000"/>
              <a:buFont typeface="Corbel" pitchFamily="34" charset="0"/>
              <a:buChar char="•"/>
            </a:pPr>
            <a:endParaRPr lang="en-US" sz="2200" b="1" dirty="0">
              <a:solidFill>
                <a:srgbClr val="FFFFFF"/>
              </a:solidFill>
            </a:endParaRPr>
          </a:p>
        </p:txBody>
      </p:sp>
      <p:sp>
        <p:nvSpPr>
          <p:cNvPr id="7" name="TextBox 6">
            <a:extLst>
              <a:ext uri="{FF2B5EF4-FFF2-40B4-BE49-F238E27FC236}">
                <a16:creationId xmlns:a16="http://schemas.microsoft.com/office/drawing/2014/main" id="{6B044770-AB90-4ECB-9F04-4E5B9875D3B8}"/>
              </a:ext>
            </a:extLst>
          </p:cNvPr>
          <p:cNvSpPr txBox="1"/>
          <p:nvPr/>
        </p:nvSpPr>
        <p:spPr>
          <a:xfrm>
            <a:off x="5991224" y="2047874"/>
            <a:ext cx="5669553" cy="3908762"/>
          </a:xfrm>
          <a:prstGeom prst="rect">
            <a:avLst/>
          </a:prstGeom>
          <a:noFill/>
        </p:spPr>
        <p:txBody>
          <a:bodyPr wrap="square">
            <a:spAutoFit/>
          </a:bodyPr>
          <a:lstStyle/>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Orthopedic Impairment (OI)</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Other Health Impairment (OHI)</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Specific Learning Disability (SLD)</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Speech or Language Impairment (SLI)</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Traumatic Brain Injury (TBI)</a:t>
            </a:r>
          </a:p>
          <a:p>
            <a:pPr marL="457200" indent="-457200">
              <a:buFont typeface="Wingdings" panose="05000000000000000000" pitchFamily="2" charset="2"/>
              <a:buChar char="q"/>
            </a:pPr>
            <a:r>
              <a:rPr lang="en-US" sz="2800" dirty="0">
                <a:solidFill>
                  <a:schemeClr val="accent2"/>
                </a:solidFill>
                <a:latin typeface="Microsoft Sans Serif" panose="020B0604020202020204" pitchFamily="34" charset="0"/>
              </a:rPr>
              <a:t>Visual Impairment (VI)</a:t>
            </a:r>
          </a:p>
          <a:p>
            <a:endParaRPr lang="en-US" sz="2400" b="1" i="1" dirty="0">
              <a:solidFill>
                <a:schemeClr val="accent2"/>
              </a:solidFill>
              <a:latin typeface="Microsoft Sans Serif" panose="020B0604020202020204" pitchFamily="34" charset="0"/>
            </a:endParaRPr>
          </a:p>
        </p:txBody>
      </p:sp>
      <p:sp>
        <p:nvSpPr>
          <p:cNvPr id="8" name="TextBox 7">
            <a:extLst>
              <a:ext uri="{FF2B5EF4-FFF2-40B4-BE49-F238E27FC236}">
                <a16:creationId xmlns:a16="http://schemas.microsoft.com/office/drawing/2014/main" id="{06D29643-17B9-4B6D-A4A6-BAAA6D32BA96}"/>
              </a:ext>
            </a:extLst>
          </p:cNvPr>
          <p:cNvSpPr txBox="1"/>
          <p:nvPr/>
        </p:nvSpPr>
        <p:spPr>
          <a:xfrm>
            <a:off x="678724" y="5767255"/>
            <a:ext cx="9996895" cy="523220"/>
          </a:xfrm>
          <a:prstGeom prst="rect">
            <a:avLst/>
          </a:prstGeom>
          <a:noFill/>
        </p:spPr>
        <p:txBody>
          <a:bodyPr wrap="square">
            <a:spAutoFit/>
          </a:bodyPr>
          <a:lstStyle/>
          <a:p>
            <a:r>
              <a:rPr lang="en-US" sz="2800" b="1" i="1" u="sng" dirty="0">
                <a:solidFill>
                  <a:srgbClr val="FFFF00"/>
                </a:solidFill>
                <a:latin typeface="Microsoft Sans Serif" panose="020B0604020202020204" pitchFamily="34" charset="0"/>
              </a:rPr>
              <a:t>Special Note</a:t>
            </a:r>
            <a:r>
              <a:rPr lang="en-US" sz="2800" b="1" i="1" dirty="0">
                <a:solidFill>
                  <a:schemeClr val="accent2"/>
                </a:solidFill>
                <a:latin typeface="Microsoft Sans Serif" panose="020B0604020202020204" pitchFamily="34" charset="0"/>
              </a:rPr>
              <a:t>:</a:t>
            </a:r>
            <a:r>
              <a:rPr lang="en-US" sz="2800" b="1" dirty="0">
                <a:solidFill>
                  <a:schemeClr val="accent2"/>
                </a:solidFill>
                <a:latin typeface="Microsoft Sans Serif" panose="020B0604020202020204" pitchFamily="34" charset="0"/>
              </a:rPr>
              <a:t> 504 nor Gifted is an IDEA disability category.</a:t>
            </a:r>
          </a:p>
        </p:txBody>
      </p:sp>
      <p:pic>
        <p:nvPicPr>
          <p:cNvPr id="10" name="Picture 2" descr="wonderfully made.jpg">
            <a:extLst>
              <a:ext uri="{FF2B5EF4-FFF2-40B4-BE49-F238E27FC236}">
                <a16:creationId xmlns:a16="http://schemas.microsoft.com/office/drawing/2014/main" id="{730A722D-6D67-4870-B877-CA2F62853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8419" y="241442"/>
            <a:ext cx="2533649" cy="174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955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8129-7E06-409E-BCE4-D95622A5031E}"/>
              </a:ext>
            </a:extLst>
          </p:cNvPr>
          <p:cNvSpPr>
            <a:spLocks noGrp="1"/>
          </p:cNvSpPr>
          <p:nvPr>
            <p:ph type="title" idx="4294967295"/>
          </p:nvPr>
        </p:nvSpPr>
        <p:spPr>
          <a:xfrm>
            <a:off x="4386650" y="87499"/>
            <a:ext cx="3418701" cy="1427583"/>
          </a:xfrm>
        </p:spPr>
        <p:txBody>
          <a:bodyPr/>
          <a:lstStyle/>
          <a:p>
            <a:r>
              <a:rPr lang="en-US" b="1" dirty="0"/>
              <a:t>Parts of IDEA</a:t>
            </a:r>
          </a:p>
        </p:txBody>
      </p:sp>
      <p:sp>
        <p:nvSpPr>
          <p:cNvPr id="3" name="Content Placeholder 2">
            <a:extLst>
              <a:ext uri="{FF2B5EF4-FFF2-40B4-BE49-F238E27FC236}">
                <a16:creationId xmlns:a16="http://schemas.microsoft.com/office/drawing/2014/main" id="{48519CF0-BD40-42F8-A508-163A9C1DEAA7}"/>
              </a:ext>
            </a:extLst>
          </p:cNvPr>
          <p:cNvSpPr>
            <a:spLocks noGrp="1"/>
          </p:cNvSpPr>
          <p:nvPr>
            <p:ph idx="4294967295"/>
          </p:nvPr>
        </p:nvSpPr>
        <p:spPr>
          <a:xfrm>
            <a:off x="961053" y="1231271"/>
            <a:ext cx="9325947" cy="5463176"/>
          </a:xfrm>
        </p:spPr>
        <p:txBody>
          <a:bodyPr>
            <a:normAutofit fontScale="92500" lnSpcReduction="10000"/>
          </a:bodyPr>
          <a:lstStyle/>
          <a:p>
            <a:pPr marL="463550" indent="-417513">
              <a:buClrTx/>
              <a:buFont typeface="Wingdings" panose="05000000000000000000" pitchFamily="2" charset="2"/>
              <a:buChar char="q"/>
            </a:pPr>
            <a:r>
              <a:rPr lang="en-US" sz="2600" b="1" dirty="0">
                <a:solidFill>
                  <a:srgbClr val="FFFF00"/>
                </a:solidFill>
              </a:rPr>
              <a:t> Part A </a:t>
            </a:r>
            <a:r>
              <a:rPr lang="en-US" sz="2600" dirty="0">
                <a:solidFill>
                  <a:schemeClr val="accent2"/>
                </a:solidFill>
              </a:rPr>
              <a:t>- serves as the foundation for the law and does not have a grant associated with it. </a:t>
            </a:r>
          </a:p>
          <a:p>
            <a:pPr marL="463550" indent="-403225">
              <a:buClrTx/>
              <a:buFont typeface="Wingdings" panose="05000000000000000000" pitchFamily="2" charset="2"/>
              <a:buChar char="ü"/>
            </a:pPr>
            <a:r>
              <a:rPr lang="en-US" sz="2600" b="1" dirty="0">
                <a:solidFill>
                  <a:schemeClr val="bg2">
                    <a:lumMod val="60000"/>
                    <a:lumOff val="40000"/>
                  </a:schemeClr>
                </a:solidFill>
              </a:rPr>
              <a:t>Part B </a:t>
            </a:r>
            <a:r>
              <a:rPr lang="en-US" sz="2600" dirty="0">
                <a:solidFill>
                  <a:schemeClr val="accent2"/>
                </a:solidFill>
              </a:rPr>
              <a:t>- provides educational guidelines for children with disabilities ages 3-21. </a:t>
            </a:r>
          </a:p>
          <a:p>
            <a:pPr marL="463550" indent="-403225">
              <a:buClrTx/>
              <a:buFont typeface="Wingdings" panose="05000000000000000000" pitchFamily="2" charset="2"/>
              <a:buChar char="q"/>
            </a:pPr>
            <a:r>
              <a:rPr lang="en-US" sz="2600" b="1" dirty="0">
                <a:solidFill>
                  <a:srgbClr val="FFFF00"/>
                </a:solidFill>
              </a:rPr>
              <a:t>Part C </a:t>
            </a:r>
            <a:r>
              <a:rPr lang="en-US" sz="2600" dirty="0">
                <a:solidFill>
                  <a:schemeClr val="accent2"/>
                </a:solidFill>
              </a:rPr>
              <a:t>- provides guidelines concerning the services to children from birth through 2 years of age (i.e., up to 36 months or their 3</a:t>
            </a:r>
            <a:r>
              <a:rPr lang="en-US" sz="2600" baseline="30000" dirty="0">
                <a:solidFill>
                  <a:schemeClr val="accent2"/>
                </a:solidFill>
              </a:rPr>
              <a:t>rd</a:t>
            </a:r>
            <a:r>
              <a:rPr lang="en-US" sz="2600" dirty="0">
                <a:solidFill>
                  <a:schemeClr val="accent2"/>
                </a:solidFill>
              </a:rPr>
              <a:t> birthday) as well as their families.</a:t>
            </a:r>
          </a:p>
          <a:p>
            <a:pPr marL="463550" indent="-403225">
              <a:buClrTx/>
              <a:buFont typeface="Wingdings" panose="05000000000000000000" pitchFamily="2" charset="2"/>
              <a:buChar char="ü"/>
            </a:pPr>
            <a:r>
              <a:rPr lang="en-US" sz="2600" b="1" dirty="0">
                <a:solidFill>
                  <a:schemeClr val="bg2">
                    <a:lumMod val="60000"/>
                    <a:lumOff val="40000"/>
                  </a:schemeClr>
                </a:solidFill>
              </a:rPr>
              <a:t>Part D </a:t>
            </a:r>
            <a:r>
              <a:rPr lang="en-US" sz="2600" dirty="0">
                <a:solidFill>
                  <a:schemeClr val="accent2"/>
                </a:solidFill>
              </a:rPr>
              <a:t>- provides for formula grants that are intended for national activities and provides funding to improve the education of children with disabilities. These activities include grants to improve the education and transitional services provided to students with disabilities, in addition to resources to support programs, projects and activities which contribute positive results for children with disabilities.  Example: State Personnel Development Grant (SPDG)- CFDA: 84.323</a:t>
            </a:r>
          </a:p>
          <a:p>
            <a:pPr>
              <a:buClrTx/>
            </a:pPr>
            <a:endParaRPr lang="en-US" dirty="0">
              <a:solidFill>
                <a:schemeClr val="accent2"/>
              </a:solidFill>
            </a:endParaRPr>
          </a:p>
        </p:txBody>
      </p:sp>
    </p:spTree>
    <p:extLst>
      <p:ext uri="{BB962C8B-B14F-4D97-AF65-F5344CB8AC3E}">
        <p14:creationId xmlns:p14="http://schemas.microsoft.com/office/powerpoint/2010/main" val="406755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EB68-D3F5-4391-8A29-975FDF262167}"/>
              </a:ext>
            </a:extLst>
          </p:cNvPr>
          <p:cNvSpPr>
            <a:spLocks noGrp="1"/>
          </p:cNvSpPr>
          <p:nvPr>
            <p:ph type="title"/>
          </p:nvPr>
        </p:nvSpPr>
        <p:spPr>
          <a:xfrm>
            <a:off x="1009164" y="609600"/>
            <a:ext cx="10173673" cy="1356360"/>
          </a:xfrm>
        </p:spPr>
        <p:txBody>
          <a:bodyPr anchor="ctr">
            <a:normAutofit fontScale="90000"/>
          </a:bodyPr>
          <a:lstStyle/>
          <a:p>
            <a:r>
              <a:rPr lang="en-US" dirty="0"/>
              <a:t>IDEA Sources of Funding for Special Education </a:t>
            </a:r>
            <a:br>
              <a:rPr lang="en-US" dirty="0"/>
            </a:br>
            <a:endParaRPr lang="en-US" dirty="0"/>
          </a:p>
        </p:txBody>
      </p:sp>
      <p:sp>
        <p:nvSpPr>
          <p:cNvPr id="9" name="Content Placeholder 8">
            <a:extLst>
              <a:ext uri="{FF2B5EF4-FFF2-40B4-BE49-F238E27FC236}">
                <a16:creationId xmlns:a16="http://schemas.microsoft.com/office/drawing/2014/main" id="{F8EE3F0C-B6B0-4929-BD1F-60D610FED992}"/>
              </a:ext>
            </a:extLst>
          </p:cNvPr>
          <p:cNvSpPr>
            <a:spLocks noGrp="1"/>
          </p:cNvSpPr>
          <p:nvPr>
            <p:ph sz="half" idx="1"/>
          </p:nvPr>
        </p:nvSpPr>
        <p:spPr>
          <a:xfrm>
            <a:off x="3332267" y="2155371"/>
            <a:ext cx="8416212" cy="4521474"/>
          </a:xfrm>
        </p:spPr>
        <p:txBody>
          <a:bodyPr>
            <a:normAutofit fontScale="62500" lnSpcReduction="20000"/>
          </a:bodyPr>
          <a:lstStyle/>
          <a:p>
            <a:pPr marL="0" indent="0">
              <a:buNone/>
            </a:pPr>
            <a:r>
              <a:rPr lang="en-US" sz="5100" dirty="0">
                <a:solidFill>
                  <a:srgbClr val="FFFF00"/>
                </a:solidFill>
              </a:rPr>
              <a:t>US DOE-OSEP grants IDEA Part B funds to the ALSDE</a:t>
            </a:r>
          </a:p>
          <a:p>
            <a:pPr marL="0" indent="0">
              <a:spcBef>
                <a:spcPts val="0"/>
              </a:spcBef>
              <a:buNone/>
            </a:pPr>
            <a:endParaRPr lang="en-US" sz="4200" dirty="0"/>
          </a:p>
          <a:p>
            <a:pPr marL="0" indent="0">
              <a:spcBef>
                <a:spcPts val="0"/>
              </a:spcBef>
              <a:buNone/>
            </a:pPr>
            <a:r>
              <a:rPr lang="en-US" sz="5100" dirty="0"/>
              <a:t>ALSDE subgrants to LEAs:</a:t>
            </a:r>
          </a:p>
          <a:p>
            <a:pPr marL="0" indent="0">
              <a:spcBef>
                <a:spcPts val="0"/>
              </a:spcBef>
              <a:buNone/>
            </a:pPr>
            <a:endParaRPr lang="en-US" sz="5100" dirty="0"/>
          </a:p>
          <a:p>
            <a:pPr lvl="1">
              <a:buClrTx/>
              <a:buFont typeface="Wingdings" panose="05000000000000000000" pitchFamily="2" charset="2"/>
              <a:buChar char="q"/>
            </a:pPr>
            <a:r>
              <a:rPr lang="en-US" sz="5100" dirty="0"/>
              <a:t> IDEA Part B, Allocations </a:t>
            </a:r>
          </a:p>
          <a:p>
            <a:pPr lvl="1">
              <a:buClrTx/>
              <a:buFont typeface="Wingdings" panose="05000000000000000000" pitchFamily="2" charset="2"/>
              <a:buChar char="q"/>
            </a:pPr>
            <a:r>
              <a:rPr lang="en-US" sz="5100" dirty="0"/>
              <a:t> IDEA Preschool Allocations</a:t>
            </a:r>
          </a:p>
          <a:p>
            <a:pPr lvl="1">
              <a:buClrTx/>
              <a:buFont typeface="Wingdings" panose="05000000000000000000" pitchFamily="2" charset="2"/>
              <a:buChar char="q"/>
            </a:pPr>
            <a:r>
              <a:rPr lang="en-US" sz="5100" dirty="0"/>
              <a:t> AL High-Cost Fund (ALHCF) Set-Aside</a:t>
            </a:r>
          </a:p>
          <a:p>
            <a:pPr marL="274320" lvl="1" indent="0">
              <a:buClrTx/>
              <a:buNone/>
            </a:pPr>
            <a:endParaRPr lang="en-US" sz="4200" dirty="0"/>
          </a:p>
          <a:p>
            <a:pPr marL="0" indent="0">
              <a:buNone/>
            </a:pPr>
            <a:r>
              <a:rPr lang="en-US" sz="4200" dirty="0"/>
              <a:t>		</a:t>
            </a:r>
          </a:p>
          <a:p>
            <a:pPr marL="0" indent="0">
              <a:buNone/>
            </a:pPr>
            <a:r>
              <a:rPr lang="en-US" dirty="0"/>
              <a:t>	 </a:t>
            </a:r>
          </a:p>
        </p:txBody>
      </p:sp>
      <p:pic>
        <p:nvPicPr>
          <p:cNvPr id="4" name="Picture 3">
            <a:extLst>
              <a:ext uri="{FF2B5EF4-FFF2-40B4-BE49-F238E27FC236}">
                <a16:creationId xmlns:a16="http://schemas.microsoft.com/office/drawing/2014/main" id="{ADB5E290-EE25-4BC6-9AE7-AF2C97F322BE}"/>
              </a:ext>
            </a:extLst>
          </p:cNvPr>
          <p:cNvPicPr>
            <a:picLocks noChangeAspect="1"/>
          </p:cNvPicPr>
          <p:nvPr/>
        </p:nvPicPr>
        <p:blipFill>
          <a:blip r:embed="rId3"/>
          <a:stretch>
            <a:fillRect/>
          </a:stretch>
        </p:blipFill>
        <p:spPr>
          <a:xfrm>
            <a:off x="614629" y="2713847"/>
            <a:ext cx="2496134" cy="2595270"/>
          </a:xfrm>
          <a:prstGeom prst="rect">
            <a:avLst/>
          </a:prstGeom>
          <a:noFill/>
        </p:spPr>
      </p:pic>
    </p:spTree>
    <p:extLst>
      <p:ext uri="{BB962C8B-B14F-4D97-AF65-F5344CB8AC3E}">
        <p14:creationId xmlns:p14="http://schemas.microsoft.com/office/powerpoint/2010/main" val="4962975"/>
      </p:ext>
    </p:extLst>
  </p:cSld>
  <p:clrMapOvr>
    <a:masterClrMapping/>
  </p:clrMapOvr>
</p:sld>
</file>

<file path=ppt/theme/theme1.xml><?xml version="1.0" encoding="utf-8"?>
<a:theme xmlns:a="http://schemas.openxmlformats.org/drawingml/2006/main" name="MEGA 2021 PPT June 14">
  <a:themeElements>
    <a:clrScheme name="Custom 93">
      <a:dk1>
        <a:srgbClr val="3C5F87"/>
      </a:dk1>
      <a:lt1>
        <a:srgbClr val="3C5F87"/>
      </a:lt1>
      <a:dk2>
        <a:srgbClr val="4A7B29"/>
      </a:dk2>
      <a:lt2>
        <a:srgbClr val="99CB38"/>
      </a:lt2>
      <a:accent1>
        <a:srgbClr val="44C1A3"/>
      </a:accent1>
      <a:accent2>
        <a:srgbClr val="FFFFFF"/>
      </a:accent2>
      <a:accent3>
        <a:srgbClr val="B4E6DA"/>
      </a:accent3>
      <a:accent4>
        <a:srgbClr val="8ED9C7"/>
      </a:accent4>
      <a:accent5>
        <a:srgbClr val="30937B"/>
      </a:accent5>
      <a:accent6>
        <a:srgbClr val="206252"/>
      </a:accent6>
      <a:hlink>
        <a:srgbClr val="3C5F87"/>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MEGA 2021 PPT June 14" id="{8571F046-15C0-464A-BDEF-003E2BE77056}" vid="{CE2CDD95-ED01-44B1-A4B9-0F7B569994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MEGA 2021 PPT June 14</Template>
  <TotalTime>4056</TotalTime>
  <Words>2963</Words>
  <Application>Microsoft Macintosh PowerPoint</Application>
  <PresentationFormat>Widescreen</PresentationFormat>
  <Paragraphs>351</Paragraphs>
  <Slides>45</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Malgun Gothic</vt:lpstr>
      <vt:lpstr>Arial</vt:lpstr>
      <vt:lpstr>Bodoni MT</vt:lpstr>
      <vt:lpstr>Calibri</vt:lpstr>
      <vt:lpstr>Corbel</vt:lpstr>
      <vt:lpstr>Garamond</vt:lpstr>
      <vt:lpstr>Microsoft Sans Serif</vt:lpstr>
      <vt:lpstr>Palatino Linotype</vt:lpstr>
      <vt:lpstr>Wingdings</vt:lpstr>
      <vt:lpstr>MEGA 2021 PPT June 14</vt:lpstr>
      <vt:lpstr>Fiscal Responsibility for  Special Education Under IDEA</vt:lpstr>
      <vt:lpstr> Important Fiscal Acronyms</vt:lpstr>
      <vt:lpstr>Presentation Objectives:</vt:lpstr>
      <vt:lpstr> IDEA  </vt:lpstr>
      <vt:lpstr>PowerPoint Presentation</vt:lpstr>
      <vt:lpstr>Special Education must adhere to the following: </vt:lpstr>
      <vt:lpstr>   13 Disability Categories Under IDEA  </vt:lpstr>
      <vt:lpstr>Parts of IDEA</vt:lpstr>
      <vt:lpstr>IDEA Sources of Funding for Special Education  </vt:lpstr>
      <vt:lpstr>Grants Under IDEA</vt:lpstr>
      <vt:lpstr>Framework of the IDEA LEA Allocation</vt:lpstr>
      <vt:lpstr>Formula Used For    IDEA Funds Allocations</vt:lpstr>
      <vt:lpstr> Use of IDEA Part B Funds  LEA Level IDEA Part B Allocation Set-Asides:  </vt:lpstr>
      <vt:lpstr>PowerPoint Presentation</vt:lpstr>
      <vt:lpstr>EDGAR Regulations Include:</vt:lpstr>
      <vt:lpstr>PowerPoint Presentation</vt:lpstr>
      <vt:lpstr>EDGAR Grants  Management Systems</vt:lpstr>
      <vt:lpstr>EDGAR  Required Policies and Procedures</vt:lpstr>
      <vt:lpstr>PowerPoint Presentation</vt:lpstr>
      <vt:lpstr>PowerPoint Presentation</vt:lpstr>
      <vt:lpstr>IDEA Fiscal Requirements</vt:lpstr>
      <vt:lpstr>IDEA Requirement Excess Cost </vt:lpstr>
      <vt:lpstr>IDEA Requirement Allowable Costs </vt:lpstr>
      <vt:lpstr>Allowable Costs: Documentation</vt:lpstr>
      <vt:lpstr>IDEA Requirement Parentally Placed Private School Students with Disabilities</vt:lpstr>
      <vt:lpstr>IDEA Requirement</vt:lpstr>
      <vt:lpstr> IDEA Requirement Comprehensive Coordinated Early Intervening Services </vt:lpstr>
      <vt:lpstr>CCEIS/CEIS Reporting Form</vt:lpstr>
      <vt:lpstr>IDEA Requirement LEA Maintenance of Effort (MOE) Requirement</vt:lpstr>
      <vt:lpstr>LEA Maintenance of Effort (MOE) Requirement</vt:lpstr>
      <vt:lpstr>LEA Maintenance of Effort (MOE) Requirement</vt:lpstr>
      <vt:lpstr>LEA Maintenance of Effort (MOE) Requirement</vt:lpstr>
      <vt:lpstr>LEA Maintenance of Effort (MOE) Compliance Component:</vt:lpstr>
      <vt:lpstr>PowerPoint Presentation</vt:lpstr>
      <vt:lpstr>LEA MOE Report</vt:lpstr>
      <vt:lpstr>IDEA Requirement Supplement Not Supplant</vt:lpstr>
      <vt:lpstr> IDEA Part B and Preschool Funding </vt:lpstr>
      <vt:lpstr>Budget Requirements</vt:lpstr>
      <vt:lpstr>Sections</vt:lpstr>
      <vt:lpstr>Supplemental Information</vt:lpstr>
      <vt:lpstr>Budget Line Item</vt:lpstr>
      <vt:lpstr>Deadlines and Commitments </vt:lpstr>
      <vt:lpstr>PowerPoint Presentation</vt:lpstr>
      <vt:lpstr>and…PRESENTING YOUR REGIONAL FISCAL SPECIALISTS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dc:title>
  <dc:creator>Dunn Robert</dc:creator>
  <cp:lastModifiedBy>Brenda Mendiola</cp:lastModifiedBy>
  <cp:revision>169</cp:revision>
  <cp:lastPrinted>2023-06-15T21:24:25Z</cp:lastPrinted>
  <dcterms:created xsi:type="dcterms:W3CDTF">2021-06-14T18:11:49Z</dcterms:created>
  <dcterms:modified xsi:type="dcterms:W3CDTF">2023-06-17T00:52:42Z</dcterms:modified>
</cp:coreProperties>
</file>